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56"/>
  </p:notesMasterIdLst>
  <p:sldIdLst>
    <p:sldId id="256" r:id="rId2"/>
    <p:sldId id="257" r:id="rId3"/>
    <p:sldId id="258" r:id="rId4"/>
    <p:sldId id="269" r:id="rId5"/>
    <p:sldId id="259" r:id="rId6"/>
    <p:sldId id="295" r:id="rId7"/>
    <p:sldId id="296" r:id="rId8"/>
    <p:sldId id="260" r:id="rId9"/>
    <p:sldId id="297" r:id="rId10"/>
    <p:sldId id="270" r:id="rId11"/>
    <p:sldId id="298" r:id="rId12"/>
    <p:sldId id="299" r:id="rId13"/>
    <p:sldId id="300" r:id="rId14"/>
    <p:sldId id="301" r:id="rId15"/>
    <p:sldId id="302" r:id="rId16"/>
    <p:sldId id="261" r:id="rId17"/>
    <p:sldId id="303" r:id="rId18"/>
    <p:sldId id="262" r:id="rId19"/>
    <p:sldId id="304" r:id="rId20"/>
    <p:sldId id="263" r:id="rId21"/>
    <p:sldId id="305" r:id="rId22"/>
    <p:sldId id="306" r:id="rId23"/>
    <p:sldId id="307" r:id="rId24"/>
    <p:sldId id="264" r:id="rId25"/>
    <p:sldId id="308" r:id="rId26"/>
    <p:sldId id="309" r:id="rId27"/>
    <p:sldId id="310" r:id="rId28"/>
    <p:sldId id="311" r:id="rId29"/>
    <p:sldId id="312" r:id="rId30"/>
    <p:sldId id="265" r:id="rId31"/>
    <p:sldId id="266" r:id="rId32"/>
    <p:sldId id="267" r:id="rId33"/>
    <p:sldId id="268" r:id="rId34"/>
    <p:sldId id="314" r:id="rId35"/>
    <p:sldId id="313"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294" r:id="rId53"/>
    <p:sldId id="274" r:id="rId54"/>
    <p:sldId id="27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2"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EFA914-A519-4538-85C3-B7737C0F4936}" type="datetimeFigureOut">
              <a:rPr lang="en-IN" smtClean="0"/>
              <a:t>20-04-2025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3CC5C-F970-4A05-84CE-74529C13CCAA}" type="slidenum">
              <a:rPr lang="en-IN" smtClean="0"/>
              <a:t>‹#›</a:t>
            </a:fld>
            <a:endParaRPr lang="en-IN"/>
          </a:p>
        </p:txBody>
      </p:sp>
    </p:spTree>
    <p:extLst>
      <p:ext uri="{BB962C8B-B14F-4D97-AF65-F5344CB8AC3E}">
        <p14:creationId xmlns:p14="http://schemas.microsoft.com/office/powerpoint/2010/main" val="4219979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613CC5C-F970-4A05-84CE-74529C13CCAA}" type="slidenum">
              <a:rPr lang="en-IN" smtClean="0"/>
              <a:t>53</a:t>
            </a:fld>
            <a:endParaRPr lang="en-IN"/>
          </a:p>
        </p:txBody>
      </p:sp>
    </p:spTree>
    <p:extLst>
      <p:ext uri="{BB962C8B-B14F-4D97-AF65-F5344CB8AC3E}">
        <p14:creationId xmlns:p14="http://schemas.microsoft.com/office/powerpoint/2010/main" val="903307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F16B79-80D0-459E-997A-9C07B23FAE81}"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3928127171"/>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F16B79-80D0-459E-997A-9C07B23FAE81}"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279579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F16B79-80D0-459E-997A-9C07B23FAE81}"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A80044-B1D8-43AD-9B67-FE707C37168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77528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F16B79-80D0-459E-997A-9C07B23FAE81}"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2483245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F16B79-80D0-459E-997A-9C07B23FAE81}"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A80044-B1D8-43AD-9B67-FE707C37168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40828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F16B79-80D0-459E-997A-9C07B23FAE81}"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3385760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16B79-80D0-459E-997A-9C07B23FAE81}"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4080031779"/>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16B79-80D0-459E-997A-9C07B23FAE81}"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290285675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16B79-80D0-459E-997A-9C07B23FAE81}"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252030295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F16B79-80D0-459E-997A-9C07B23FAE81}"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93643439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F16B79-80D0-459E-997A-9C07B23FAE81}"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825560294"/>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F16B79-80D0-459E-997A-9C07B23FAE81}" type="datetimeFigureOut">
              <a:rPr lang="en-IN" smtClean="0"/>
              <a:t>20-04-2025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2578707385"/>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F16B79-80D0-459E-997A-9C07B23FAE81}" type="datetimeFigureOut">
              <a:rPr lang="en-IN" smtClean="0"/>
              <a:t>20-04-2025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2149076975"/>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16B79-80D0-459E-997A-9C07B23FAE81}" type="datetimeFigureOut">
              <a:rPr lang="en-IN" smtClean="0"/>
              <a:t>20-04-2025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72380197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F16B79-80D0-459E-997A-9C07B23FAE81}"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2308971763"/>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F16B79-80D0-459E-997A-9C07B23FAE81}"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A80044-B1D8-43AD-9B67-FE707C37168D}" type="slidenum">
              <a:rPr lang="en-IN" smtClean="0"/>
              <a:t>‹#›</a:t>
            </a:fld>
            <a:endParaRPr lang="en-IN"/>
          </a:p>
        </p:txBody>
      </p:sp>
    </p:spTree>
    <p:extLst>
      <p:ext uri="{BB962C8B-B14F-4D97-AF65-F5344CB8AC3E}">
        <p14:creationId xmlns:p14="http://schemas.microsoft.com/office/powerpoint/2010/main" val="401103548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F16B79-80D0-459E-997A-9C07B23FAE81}" type="datetimeFigureOut">
              <a:rPr lang="en-IN" smtClean="0"/>
              <a:t>20-04-2025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8A80044-B1D8-43AD-9B67-FE707C37168D}" type="slidenum">
              <a:rPr lang="en-IN" smtClean="0"/>
              <a:t>‹#›</a:t>
            </a:fld>
            <a:endParaRPr lang="en-IN"/>
          </a:p>
        </p:txBody>
      </p:sp>
    </p:spTree>
    <p:extLst>
      <p:ext uri="{BB962C8B-B14F-4D97-AF65-F5344CB8AC3E}">
        <p14:creationId xmlns:p14="http://schemas.microsoft.com/office/powerpoint/2010/main" val="224271624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Lst>
  <p:transition spd="slow">
    <p:wip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mailto:afzal180102@gmail.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loyolite182849@gmail.com"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publicdomainpictures.net/en/view-image.php?image=349538&amp;picture=thank-you-clipart" TargetMode="External"/><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5299F-2CEC-4471-A0BE-338ECF988D5D}"/>
              </a:ext>
            </a:extLst>
          </p:cNvPr>
          <p:cNvSpPr>
            <a:spLocks noGrp="1"/>
          </p:cNvSpPr>
          <p:nvPr>
            <p:ph type="ctrTitle"/>
          </p:nvPr>
        </p:nvSpPr>
        <p:spPr/>
        <p:txBody>
          <a:bodyPr>
            <a:normAutofit fontScale="90000"/>
          </a:bodyPr>
          <a:lstStyle/>
          <a:p>
            <a:r>
              <a:rPr lang="en-US" dirty="0"/>
              <a:t>Work Force management system</a:t>
            </a:r>
            <a:endParaRPr lang="en-IN" dirty="0"/>
          </a:p>
        </p:txBody>
      </p:sp>
      <p:sp>
        <p:nvSpPr>
          <p:cNvPr id="3" name="Subtitle 2">
            <a:extLst>
              <a:ext uri="{FF2B5EF4-FFF2-40B4-BE49-F238E27FC236}">
                <a16:creationId xmlns:a16="http://schemas.microsoft.com/office/drawing/2014/main" id="{DB60EBAC-F21D-40B5-96AE-859A7D6750DC}"/>
              </a:ext>
            </a:extLst>
          </p:cNvPr>
          <p:cNvSpPr>
            <a:spLocks noGrp="1"/>
          </p:cNvSpPr>
          <p:nvPr>
            <p:ph type="subTitle" idx="1"/>
          </p:nvPr>
        </p:nvSpPr>
        <p:spPr>
          <a:xfrm>
            <a:off x="1071999" y="4156355"/>
            <a:ext cx="8637072" cy="2524498"/>
          </a:xfrm>
        </p:spPr>
        <p:txBody>
          <a:bodyPr/>
          <a:lstStyle/>
          <a:p>
            <a:r>
              <a:rPr lang="en-US" dirty="0"/>
              <a:t>Skilled, semi-skilled and Unskilled</a:t>
            </a:r>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79956696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863A-C2CD-48DE-8402-7C0901EA524A}"/>
              </a:ext>
            </a:extLst>
          </p:cNvPr>
          <p:cNvSpPr>
            <a:spLocks noGrp="1"/>
          </p:cNvSpPr>
          <p:nvPr>
            <p:ph type="title"/>
          </p:nvPr>
        </p:nvSpPr>
        <p:spPr/>
        <p:txBody>
          <a:bodyPr/>
          <a:lstStyle/>
          <a:p>
            <a:r>
              <a:rPr lang="en-US" dirty="0"/>
              <a:t>Worker listings</a:t>
            </a:r>
            <a:endParaRPr lang="en-IN" dirty="0"/>
          </a:p>
        </p:txBody>
      </p:sp>
      <p:sp>
        <p:nvSpPr>
          <p:cNvPr id="3" name="Content Placeholder 2">
            <a:extLst>
              <a:ext uri="{FF2B5EF4-FFF2-40B4-BE49-F238E27FC236}">
                <a16:creationId xmlns:a16="http://schemas.microsoft.com/office/drawing/2014/main" id="{CDBA5FE6-8F51-4A9E-AA03-0F150DF934D5}"/>
              </a:ext>
            </a:extLst>
          </p:cNvPr>
          <p:cNvSpPr>
            <a:spLocks noGrp="1"/>
          </p:cNvSpPr>
          <p:nvPr>
            <p:ph idx="1"/>
          </p:nvPr>
        </p:nvSpPr>
        <p:spPr>
          <a:xfrm>
            <a:off x="1451579" y="2379307"/>
            <a:ext cx="9603275" cy="3368350"/>
          </a:xfrm>
        </p:spPr>
        <p:txBody>
          <a:bodyPr>
            <a:normAutofit fontScale="92500"/>
          </a:bodyPr>
          <a:lstStyle/>
          <a:p>
            <a:r>
              <a:rPr lang="en-IN" sz="2600" i="0" dirty="0">
                <a:effectLst/>
                <a:latin typeface="Bookman Old Style" panose="02050604050505020204" pitchFamily="18" charset="0"/>
                <a:ea typeface="Calibri" panose="020F0502020204030204" pitchFamily="34" charset="0"/>
                <a:cs typeface="Times New Roman" panose="02020603050405020304" pitchFamily="18" charset="0"/>
              </a:rPr>
              <a:t>Workers will be categorized into categories such as  </a:t>
            </a:r>
            <a:r>
              <a:rPr lang="en-IN" sz="2600" dirty="0">
                <a:solidFill>
                  <a:srgbClr val="FF0000"/>
                </a:solidFill>
                <a:latin typeface="Bookman Old Style" panose="02050604050505020204" pitchFamily="18" charset="0"/>
                <a:ea typeface="Calibri" panose="020F0502020204030204" pitchFamily="34" charset="0"/>
                <a:cs typeface="Times New Roman" panose="02020603050405020304" pitchFamily="18" charset="0"/>
              </a:rPr>
              <a:t>skilled workers</a:t>
            </a:r>
            <a:r>
              <a:rPr lang="en-IN" sz="26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 semi skilled workers and unskilled workers.</a:t>
            </a:r>
          </a:p>
          <a:p>
            <a:r>
              <a:rPr lang="en-IN" sz="2600" dirty="0">
                <a:latin typeface="Bookman Old Style" panose="02050604050505020204" pitchFamily="18" charset="0"/>
                <a:ea typeface="Calibri" panose="020F0502020204030204" pitchFamily="34" charset="0"/>
                <a:cs typeface="Times New Roman" panose="02020603050405020304" pitchFamily="18" charset="0"/>
              </a:rPr>
              <a:t> Here each category consists of subcategories which says </a:t>
            </a:r>
            <a:r>
              <a:rPr lang="en-IN" sz="2600" dirty="0">
                <a:solidFill>
                  <a:srgbClr val="FF0000"/>
                </a:solidFill>
                <a:latin typeface="Bookman Old Style" panose="02050604050505020204" pitchFamily="18" charset="0"/>
                <a:ea typeface="Calibri" panose="020F0502020204030204" pitchFamily="34" charset="0"/>
                <a:cs typeface="Times New Roman" panose="02020603050405020304" pitchFamily="18" charset="0"/>
              </a:rPr>
              <a:t>worker profession</a:t>
            </a:r>
            <a:r>
              <a:rPr lang="en-IN" sz="2600" dirty="0">
                <a:latin typeface="Bookman Old Style" panose="02050604050505020204" pitchFamily="18" charset="0"/>
                <a:ea typeface="Calibri" panose="020F0502020204030204" pitchFamily="34" charset="0"/>
                <a:cs typeface="Times New Roman" panose="02020603050405020304" pitchFamily="18" charset="0"/>
              </a:rPr>
              <a:t>.</a:t>
            </a:r>
          </a:p>
          <a:p>
            <a:r>
              <a:rPr lang="en-IN" sz="2600" i="0" dirty="0">
                <a:effectLst/>
                <a:latin typeface="Bookman Old Style" panose="02050604050505020204" pitchFamily="18" charset="0"/>
                <a:ea typeface="Calibri" panose="020F0502020204030204" pitchFamily="34" charset="0"/>
                <a:cs typeface="Times New Roman" panose="02020603050405020304" pitchFamily="18" charset="0"/>
              </a:rPr>
              <a:t>Off canvas will provide filtering options which makes user to filter specific profession based on his/her requirement.</a:t>
            </a:r>
          </a:p>
          <a:p>
            <a:r>
              <a:rPr lang="en-IN" sz="2600" i="0" dirty="0">
                <a:effectLst/>
                <a:latin typeface="Bookman Old Style" panose="02050604050505020204" pitchFamily="18" charset="0"/>
                <a:ea typeface="Calibri" panose="020F0502020204030204" pitchFamily="34" charset="0"/>
                <a:cs typeface="Times New Roman" panose="02020603050405020304" pitchFamily="18" charset="0"/>
              </a:rPr>
              <a:t>Users can view </a:t>
            </a:r>
            <a:r>
              <a:rPr lang="en-IN" sz="2600" dirty="0">
                <a:latin typeface="Bookman Old Style" panose="02050604050505020204" pitchFamily="18" charset="0"/>
                <a:ea typeface="Calibri" panose="020F0502020204030204" pitchFamily="34" charset="0"/>
                <a:cs typeface="Times New Roman" panose="02020603050405020304" pitchFamily="18" charset="0"/>
              </a:rPr>
              <a:t>worker</a:t>
            </a:r>
            <a:r>
              <a:rPr lang="en-IN" sz="2600" i="0" dirty="0">
                <a:effectLst/>
                <a:latin typeface="Bookman Old Style" panose="02050604050505020204" pitchFamily="18" charset="0"/>
                <a:ea typeface="Calibri" panose="020F0502020204030204" pitchFamily="34" charset="0"/>
                <a:cs typeface="Times New Roman" panose="02020603050405020304" pitchFamily="18" charset="0"/>
              </a:rPr>
              <a:t> details and add them to their cart</a:t>
            </a:r>
            <a:endParaRPr lang="en-IN" sz="2600" dirty="0"/>
          </a:p>
        </p:txBody>
      </p:sp>
    </p:spTree>
    <p:extLst>
      <p:ext uri="{BB962C8B-B14F-4D97-AF65-F5344CB8AC3E}">
        <p14:creationId xmlns:p14="http://schemas.microsoft.com/office/powerpoint/2010/main" val="303934584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8567-3515-4CBA-B1FA-7032D5A2A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4437"/>
            <a:ext cx="12192000" cy="5749126"/>
          </a:xfrm>
          <a:prstGeom prst="rect">
            <a:avLst/>
          </a:prstGeom>
        </p:spPr>
      </p:pic>
    </p:spTree>
    <p:extLst>
      <p:ext uri="{BB962C8B-B14F-4D97-AF65-F5344CB8AC3E}">
        <p14:creationId xmlns:p14="http://schemas.microsoft.com/office/powerpoint/2010/main" val="176725069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01820-A768-4264-8097-CB3260C93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9288"/>
            <a:ext cx="12192000" cy="5679424"/>
          </a:xfrm>
          <a:prstGeom prst="rect">
            <a:avLst/>
          </a:prstGeom>
        </p:spPr>
      </p:pic>
    </p:spTree>
    <p:extLst>
      <p:ext uri="{BB962C8B-B14F-4D97-AF65-F5344CB8AC3E}">
        <p14:creationId xmlns:p14="http://schemas.microsoft.com/office/powerpoint/2010/main" val="250745313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DDB5D3-6425-4B80-B01D-A4A35C490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7096"/>
            <a:ext cx="12192000" cy="4303807"/>
          </a:xfrm>
          <a:prstGeom prst="rect">
            <a:avLst/>
          </a:prstGeom>
        </p:spPr>
      </p:pic>
    </p:spTree>
    <p:extLst>
      <p:ext uri="{BB962C8B-B14F-4D97-AF65-F5344CB8AC3E}">
        <p14:creationId xmlns:p14="http://schemas.microsoft.com/office/powerpoint/2010/main" val="38974575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10C71-AD2D-452E-9EBE-E1DAD7909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2864"/>
            <a:ext cx="12192000" cy="4532271"/>
          </a:xfrm>
          <a:prstGeom prst="rect">
            <a:avLst/>
          </a:prstGeom>
        </p:spPr>
      </p:pic>
    </p:spTree>
    <p:extLst>
      <p:ext uri="{BB962C8B-B14F-4D97-AF65-F5344CB8AC3E}">
        <p14:creationId xmlns:p14="http://schemas.microsoft.com/office/powerpoint/2010/main" val="22129061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954D5-CCD7-4658-B067-4A3F07F53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7375"/>
            <a:ext cx="12192000" cy="5683250"/>
          </a:xfrm>
          <a:prstGeom prst="rect">
            <a:avLst/>
          </a:prstGeom>
        </p:spPr>
      </p:pic>
    </p:spTree>
    <p:extLst>
      <p:ext uri="{BB962C8B-B14F-4D97-AF65-F5344CB8AC3E}">
        <p14:creationId xmlns:p14="http://schemas.microsoft.com/office/powerpoint/2010/main" val="265585777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7857-5071-45AB-8FFA-BAB9502F58A9}"/>
              </a:ext>
            </a:extLst>
          </p:cNvPr>
          <p:cNvSpPr>
            <a:spLocks noGrp="1"/>
          </p:cNvSpPr>
          <p:nvPr>
            <p:ph type="title"/>
          </p:nvPr>
        </p:nvSpPr>
        <p:spPr/>
        <p:txBody>
          <a:bodyPr/>
          <a:lstStyle/>
          <a:p>
            <a:r>
              <a:rPr lang="en-US" dirty="0"/>
              <a:t>User management</a:t>
            </a:r>
            <a:endParaRPr lang="en-IN" dirty="0"/>
          </a:p>
        </p:txBody>
      </p:sp>
      <p:sp>
        <p:nvSpPr>
          <p:cNvPr id="3" name="Content Placeholder 2">
            <a:extLst>
              <a:ext uri="{FF2B5EF4-FFF2-40B4-BE49-F238E27FC236}">
                <a16:creationId xmlns:a16="http://schemas.microsoft.com/office/drawing/2014/main" id="{5046A89B-7AA8-43D3-9EB8-667149325B23}"/>
              </a:ext>
            </a:extLst>
          </p:cNvPr>
          <p:cNvSpPr>
            <a:spLocks noGrp="1"/>
          </p:cNvSpPr>
          <p:nvPr>
            <p:ph idx="1"/>
          </p:nvPr>
        </p:nvSpPr>
        <p:spPr>
          <a:xfrm>
            <a:off x="1451579" y="2228294"/>
            <a:ext cx="9603275" cy="3314089"/>
          </a:xfrm>
        </p:spPr>
        <p:txBody>
          <a:bodyPr>
            <a:normAutofit/>
          </a:bodyPr>
          <a:lstStyle/>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Users can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update</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their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profile picture</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and change their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password</a:t>
            </a:r>
          </a:p>
          <a:p>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Implement a seamless </a:t>
            </a:r>
            <a:r>
              <a:rPr lang="en-US"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address</a:t>
            </a:r>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 selection process during the checkout phase ensuring secure storage of location details and providing an efficient way for workers to reach users' specified locations</a:t>
            </a:r>
            <a:endParaRPr lang="en-IN" sz="2400" dirty="0">
              <a:latin typeface="Bookman Old Style" panose="02050604050505020204" pitchFamily="18" charset="0"/>
              <a:ea typeface="Calibri" panose="020F0502020204030204" pitchFamily="34" charset="0"/>
              <a:cs typeface="Times New Roman" panose="02020603050405020304" pitchFamily="18" charset="0"/>
            </a:endParaRPr>
          </a:p>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Users can view their </a:t>
            </a:r>
            <a:r>
              <a:rPr lang="en-IN" sz="2400" dirty="0">
                <a:latin typeface="Bookman Old Style" panose="02050604050505020204" pitchFamily="18" charset="0"/>
                <a:ea typeface="Calibri" panose="020F0502020204030204" pitchFamily="34" charset="0"/>
                <a:cs typeface="Times New Roman" panose="02020603050405020304" pitchFamily="18" charset="0"/>
              </a:rPr>
              <a:t>appointment</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history .</a:t>
            </a:r>
            <a:endParaRPr lang="en-IN" sz="2400" dirty="0"/>
          </a:p>
        </p:txBody>
      </p:sp>
    </p:spTree>
    <p:extLst>
      <p:ext uri="{BB962C8B-B14F-4D97-AF65-F5344CB8AC3E}">
        <p14:creationId xmlns:p14="http://schemas.microsoft.com/office/powerpoint/2010/main" val="188129869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650B8A-6037-41A5-A73C-1D7746D80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648"/>
            <a:ext cx="12192000" cy="5666704"/>
          </a:xfrm>
          <a:prstGeom prst="rect">
            <a:avLst/>
          </a:prstGeom>
        </p:spPr>
      </p:pic>
    </p:spTree>
    <p:extLst>
      <p:ext uri="{BB962C8B-B14F-4D97-AF65-F5344CB8AC3E}">
        <p14:creationId xmlns:p14="http://schemas.microsoft.com/office/powerpoint/2010/main" val="257329292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8E06-52BF-4103-A9EE-3337F76D5B60}"/>
              </a:ext>
            </a:extLst>
          </p:cNvPr>
          <p:cNvSpPr>
            <a:spLocks noGrp="1"/>
          </p:cNvSpPr>
          <p:nvPr>
            <p:ph type="title"/>
          </p:nvPr>
        </p:nvSpPr>
        <p:spPr/>
        <p:txBody>
          <a:bodyPr/>
          <a:lstStyle/>
          <a:p>
            <a:r>
              <a:rPr lang="en-US" dirty="0"/>
              <a:t>Cart management</a:t>
            </a:r>
            <a:endParaRPr lang="en-IN" dirty="0"/>
          </a:p>
        </p:txBody>
      </p:sp>
      <p:sp>
        <p:nvSpPr>
          <p:cNvPr id="3" name="Content Placeholder 2">
            <a:extLst>
              <a:ext uri="{FF2B5EF4-FFF2-40B4-BE49-F238E27FC236}">
                <a16:creationId xmlns:a16="http://schemas.microsoft.com/office/drawing/2014/main" id="{1EBB4EF9-1DB9-49E2-96CC-D0A502CCAE52}"/>
              </a:ext>
            </a:extLst>
          </p:cNvPr>
          <p:cNvSpPr>
            <a:spLocks noGrp="1"/>
          </p:cNvSpPr>
          <p:nvPr>
            <p:ph idx="1"/>
          </p:nvPr>
        </p:nvSpPr>
        <p:spPr>
          <a:xfrm>
            <a:off x="1451579" y="2108718"/>
            <a:ext cx="9603275" cy="3853543"/>
          </a:xfrm>
        </p:spPr>
        <p:txBody>
          <a:bodyPr>
            <a:noAutofit/>
          </a:bodyPr>
          <a:lstStyle/>
          <a:p>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Users can </a:t>
            </a:r>
            <a:r>
              <a:rPr lang="en-IN" sz="28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add </a:t>
            </a:r>
            <a:r>
              <a:rPr lang="en-IN" sz="2800" dirty="0">
                <a:solidFill>
                  <a:srgbClr val="FF0000"/>
                </a:solidFill>
                <a:latin typeface="Bookman Old Style" panose="02050604050505020204" pitchFamily="18" charset="0"/>
                <a:ea typeface="Calibri" panose="020F0502020204030204" pitchFamily="34" charset="0"/>
                <a:cs typeface="Times New Roman" panose="02020603050405020304" pitchFamily="18" charset="0"/>
              </a:rPr>
              <a:t>workers</a:t>
            </a:r>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 to their cart</a:t>
            </a:r>
          </a:p>
          <a:p>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Users can </a:t>
            </a:r>
            <a:r>
              <a:rPr lang="en-IN" sz="28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view </a:t>
            </a:r>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and</a:t>
            </a:r>
            <a:r>
              <a:rPr lang="en-IN" sz="28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 manage</a:t>
            </a:r>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 the contents of their cart</a:t>
            </a:r>
          </a:p>
          <a:p>
            <a:r>
              <a:rPr lang="en-IN" sz="2800" dirty="0">
                <a:latin typeface="Bookman Old Style" panose="02050604050505020204" pitchFamily="18" charset="0"/>
                <a:ea typeface="Calibri" panose="020F0502020204030204" pitchFamily="34" charset="0"/>
                <a:cs typeface="Times New Roman" panose="02020603050405020304" pitchFamily="18" charset="0"/>
              </a:rPr>
              <a:t>Users can delete workers from their cart.</a:t>
            </a:r>
          </a:p>
          <a:p>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Users have to select </a:t>
            </a:r>
            <a:r>
              <a:rPr lang="en-IN" sz="28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one </a:t>
            </a:r>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worker and proceed to checkout from the cart</a:t>
            </a:r>
            <a:endParaRPr lang="en-IN" sz="2800" dirty="0"/>
          </a:p>
        </p:txBody>
      </p:sp>
    </p:spTree>
    <p:extLst>
      <p:ext uri="{BB962C8B-B14F-4D97-AF65-F5344CB8AC3E}">
        <p14:creationId xmlns:p14="http://schemas.microsoft.com/office/powerpoint/2010/main" val="257434741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B909CA-1CD4-4196-996C-7F826133C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75"/>
            <a:ext cx="12192000" cy="5632450"/>
          </a:xfrm>
          <a:prstGeom prst="rect">
            <a:avLst/>
          </a:prstGeom>
        </p:spPr>
      </p:pic>
    </p:spTree>
    <p:extLst>
      <p:ext uri="{BB962C8B-B14F-4D97-AF65-F5344CB8AC3E}">
        <p14:creationId xmlns:p14="http://schemas.microsoft.com/office/powerpoint/2010/main" val="152374436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96A4-C124-4C4C-9F68-66A2CF2B724B}"/>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977B9626-CF9E-4C88-A68D-EA9174EF1CDC}"/>
              </a:ext>
            </a:extLst>
          </p:cNvPr>
          <p:cNvSpPr>
            <a:spLocks noGrp="1"/>
          </p:cNvSpPr>
          <p:nvPr>
            <p:ph idx="1"/>
          </p:nvPr>
        </p:nvSpPr>
        <p:spPr/>
        <p:txBody>
          <a:bodyPr>
            <a:normAutofit/>
          </a:bodyPr>
          <a:lstStyle/>
          <a:p>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Design and develop a comprehensive Workforce Management System using the MERN (MongoDB, Express.js, React, Node.js) stack, </a:t>
            </a:r>
            <a:r>
              <a:rPr lang="en-US" sz="2800" i="0" dirty="0">
                <a:effectLst/>
                <a:latin typeface="Bookman Old Style" panose="02050604050505020204" pitchFamily="18" charset="0"/>
                <a:ea typeface="Calibri" panose="020F0502020204030204" pitchFamily="34" charset="0"/>
                <a:cs typeface="Times New Roman" panose="02020603050405020304" pitchFamily="18" charset="0"/>
              </a:rPr>
              <a:t>to connect users with skilled, semi-skilled, and unskilled workers efficiently. The system allows users to search for workers based on their specific requirements</a:t>
            </a:r>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a:t>
            </a:r>
            <a:endParaRPr lang="en-IN" sz="2800" i="1" dirty="0">
              <a:effectLst/>
              <a:latin typeface="Bookman Old Style" panose="020506040505050202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0610078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D519-4FEF-449B-835B-F37CD2213147}"/>
              </a:ext>
            </a:extLst>
          </p:cNvPr>
          <p:cNvSpPr>
            <a:spLocks noGrp="1"/>
          </p:cNvSpPr>
          <p:nvPr>
            <p:ph type="title"/>
          </p:nvPr>
        </p:nvSpPr>
        <p:spPr/>
        <p:txBody>
          <a:bodyPr/>
          <a:lstStyle/>
          <a:p>
            <a:r>
              <a:rPr lang="en-US" dirty="0"/>
              <a:t>Appointment placement</a:t>
            </a:r>
            <a:endParaRPr lang="en-IN" dirty="0"/>
          </a:p>
        </p:txBody>
      </p:sp>
      <p:sp>
        <p:nvSpPr>
          <p:cNvPr id="3" name="Content Placeholder 2">
            <a:extLst>
              <a:ext uri="{FF2B5EF4-FFF2-40B4-BE49-F238E27FC236}">
                <a16:creationId xmlns:a16="http://schemas.microsoft.com/office/drawing/2014/main" id="{32D6C569-C156-4E36-A718-54EF5753A3CB}"/>
              </a:ext>
            </a:extLst>
          </p:cNvPr>
          <p:cNvSpPr>
            <a:spLocks noGrp="1"/>
          </p:cNvSpPr>
          <p:nvPr>
            <p:ph idx="1"/>
          </p:nvPr>
        </p:nvSpPr>
        <p:spPr>
          <a:xfrm>
            <a:off x="1451579" y="2441359"/>
            <a:ext cx="9603275" cy="3024986"/>
          </a:xfrm>
        </p:spPr>
        <p:txBody>
          <a:bodyPr>
            <a:normAutofit lnSpcReduction="10000"/>
          </a:bodyPr>
          <a:lstStyle/>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Users can </a:t>
            </a:r>
            <a:r>
              <a:rPr lang="en-IN" sz="2400" dirty="0">
                <a:solidFill>
                  <a:srgbClr val="FF0000"/>
                </a:solidFill>
                <a:latin typeface="Bookman Old Style" panose="02050604050505020204" pitchFamily="18" charset="0"/>
                <a:ea typeface="Calibri" panose="020F0502020204030204" pitchFamily="34" charset="0"/>
                <a:cs typeface="Times New Roman" panose="02020603050405020304" pitchFamily="18" charset="0"/>
              </a:rPr>
              <a:t>book</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 appointment </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from the checkout page.</a:t>
            </a:r>
          </a:p>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Users will provide address details and select a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payment method</a:t>
            </a:r>
            <a:endParaRPr lang="en-IN" sz="2400" dirty="0">
              <a:solidFill>
                <a:srgbClr val="FF0000"/>
              </a:solidFill>
              <a:latin typeface="Bookman Old Style" panose="02050604050505020204" pitchFamily="18" charset="0"/>
              <a:ea typeface="Calibri" panose="020F0502020204030204" pitchFamily="34" charset="0"/>
              <a:cs typeface="Times New Roman" panose="02020603050405020304" pitchFamily="18" charset="0"/>
            </a:endParaRPr>
          </a:p>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Appointments will be stored in the database with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status </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and payment details</a:t>
            </a:r>
          </a:p>
          <a:p>
            <a:r>
              <a:rPr lang="en-IN" sz="2400" dirty="0">
                <a:latin typeface="Bookman Old Style" panose="02050604050505020204" pitchFamily="18" charset="0"/>
                <a:cs typeface="Times New Roman" panose="02020603050405020304" pitchFamily="18" charset="0"/>
              </a:rPr>
              <a:t>User can check their appointments and appointment status are updated by time to time</a:t>
            </a:r>
            <a:endParaRPr lang="en-IN" sz="2400" dirty="0"/>
          </a:p>
        </p:txBody>
      </p:sp>
    </p:spTree>
    <p:extLst>
      <p:ext uri="{BB962C8B-B14F-4D97-AF65-F5344CB8AC3E}">
        <p14:creationId xmlns:p14="http://schemas.microsoft.com/office/powerpoint/2010/main" val="250157712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63B2E7-A787-430B-A5A7-EACC6E3CC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8367"/>
            <a:ext cx="12192000" cy="5641265"/>
          </a:xfrm>
          <a:prstGeom prst="rect">
            <a:avLst/>
          </a:prstGeom>
        </p:spPr>
      </p:pic>
    </p:spTree>
    <p:extLst>
      <p:ext uri="{BB962C8B-B14F-4D97-AF65-F5344CB8AC3E}">
        <p14:creationId xmlns:p14="http://schemas.microsoft.com/office/powerpoint/2010/main" val="101621874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690164-944B-4C5A-9AFE-9301D8EC6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8367"/>
            <a:ext cx="12192000" cy="5641265"/>
          </a:xfrm>
          <a:prstGeom prst="rect">
            <a:avLst/>
          </a:prstGeom>
        </p:spPr>
      </p:pic>
    </p:spTree>
    <p:extLst>
      <p:ext uri="{BB962C8B-B14F-4D97-AF65-F5344CB8AC3E}">
        <p14:creationId xmlns:p14="http://schemas.microsoft.com/office/powerpoint/2010/main" val="19640108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FC6DEF-3C2B-4188-9C5C-175A00FAF3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399525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D43C-2972-4CA8-B99F-A197542D799C}"/>
              </a:ext>
            </a:extLst>
          </p:cNvPr>
          <p:cNvSpPr>
            <a:spLocks noGrp="1"/>
          </p:cNvSpPr>
          <p:nvPr>
            <p:ph type="title"/>
          </p:nvPr>
        </p:nvSpPr>
        <p:spPr/>
        <p:txBody>
          <a:bodyPr/>
          <a:lstStyle/>
          <a:p>
            <a:r>
              <a:rPr lang="en-US" dirty="0"/>
              <a:t>Admin panel</a:t>
            </a:r>
            <a:endParaRPr lang="en-IN" dirty="0"/>
          </a:p>
        </p:txBody>
      </p:sp>
      <p:sp>
        <p:nvSpPr>
          <p:cNvPr id="3" name="Content Placeholder 2">
            <a:extLst>
              <a:ext uri="{FF2B5EF4-FFF2-40B4-BE49-F238E27FC236}">
                <a16:creationId xmlns:a16="http://schemas.microsoft.com/office/drawing/2014/main" id="{59B1595A-DEAE-426D-9C50-BEC320A8D5F0}"/>
              </a:ext>
            </a:extLst>
          </p:cNvPr>
          <p:cNvSpPr>
            <a:spLocks noGrp="1"/>
          </p:cNvSpPr>
          <p:nvPr>
            <p:ph idx="1"/>
          </p:nvPr>
        </p:nvSpPr>
        <p:spPr>
          <a:xfrm>
            <a:off x="1451579" y="2459115"/>
            <a:ext cx="9603275" cy="3007230"/>
          </a:xfrm>
        </p:spPr>
        <p:txBody>
          <a:bodyPr>
            <a:normAutofit/>
          </a:bodyPr>
          <a:lstStyle/>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Admin users will have access to a drop-down menu for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managing</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categories, workers, and appointments.</a:t>
            </a:r>
          </a:p>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Admins can add new categories and subcategories</a:t>
            </a:r>
            <a:endParaRPr lang="en-IN" sz="2400" dirty="0">
              <a:latin typeface="Bookman Old Style" panose="02050604050505020204" pitchFamily="18" charset="0"/>
              <a:ea typeface="Calibri" panose="020F0502020204030204" pitchFamily="34" charset="0"/>
              <a:cs typeface="Times New Roman" panose="02020603050405020304" pitchFamily="18" charset="0"/>
            </a:endParaRPr>
          </a:p>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Admins can manage worker details and availability</a:t>
            </a:r>
          </a:p>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Admins can view and manage user appointments</a:t>
            </a:r>
            <a:endParaRPr lang="en-IN" sz="2400" dirty="0"/>
          </a:p>
        </p:txBody>
      </p:sp>
    </p:spTree>
    <p:extLst>
      <p:ext uri="{BB962C8B-B14F-4D97-AF65-F5344CB8AC3E}">
        <p14:creationId xmlns:p14="http://schemas.microsoft.com/office/powerpoint/2010/main" val="377057838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C7A00-EF79-4F08-AAA4-5B2C90820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7751"/>
            <a:ext cx="12192000" cy="5242497"/>
          </a:xfrm>
          <a:prstGeom prst="rect">
            <a:avLst/>
          </a:prstGeom>
        </p:spPr>
      </p:pic>
    </p:spTree>
    <p:extLst>
      <p:ext uri="{BB962C8B-B14F-4D97-AF65-F5344CB8AC3E}">
        <p14:creationId xmlns:p14="http://schemas.microsoft.com/office/powerpoint/2010/main" val="397375041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D9F490-626E-4782-9C56-3ABD55161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9650"/>
            <a:ext cx="12192000" cy="5618699"/>
          </a:xfrm>
          <a:prstGeom prst="rect">
            <a:avLst/>
          </a:prstGeom>
        </p:spPr>
      </p:pic>
    </p:spTree>
    <p:extLst>
      <p:ext uri="{BB962C8B-B14F-4D97-AF65-F5344CB8AC3E}">
        <p14:creationId xmlns:p14="http://schemas.microsoft.com/office/powerpoint/2010/main" val="164504374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E6C7B-5F6C-492B-9170-C61CEA6C5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704"/>
            <a:ext cx="12192000" cy="5686591"/>
          </a:xfrm>
          <a:prstGeom prst="rect">
            <a:avLst/>
          </a:prstGeom>
        </p:spPr>
      </p:pic>
    </p:spTree>
    <p:extLst>
      <p:ext uri="{BB962C8B-B14F-4D97-AF65-F5344CB8AC3E}">
        <p14:creationId xmlns:p14="http://schemas.microsoft.com/office/powerpoint/2010/main" val="192586798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96DCD-3F66-465B-8A61-65BD1DCC8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8403"/>
            <a:ext cx="12192000" cy="5621194"/>
          </a:xfrm>
          <a:prstGeom prst="rect">
            <a:avLst/>
          </a:prstGeom>
        </p:spPr>
      </p:pic>
    </p:spTree>
    <p:extLst>
      <p:ext uri="{BB962C8B-B14F-4D97-AF65-F5344CB8AC3E}">
        <p14:creationId xmlns:p14="http://schemas.microsoft.com/office/powerpoint/2010/main" val="200411324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66093-8EDA-4D6A-BB50-31753A41C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627"/>
            <a:ext cx="12192000" cy="5596745"/>
          </a:xfrm>
          <a:prstGeom prst="rect">
            <a:avLst/>
          </a:prstGeom>
        </p:spPr>
      </p:pic>
    </p:spTree>
    <p:extLst>
      <p:ext uri="{BB962C8B-B14F-4D97-AF65-F5344CB8AC3E}">
        <p14:creationId xmlns:p14="http://schemas.microsoft.com/office/powerpoint/2010/main" val="228700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A47E-7F5D-493E-A1B3-32E51F605ABC}"/>
              </a:ext>
            </a:extLst>
          </p:cNvPr>
          <p:cNvSpPr>
            <a:spLocks noGrp="1"/>
          </p:cNvSpPr>
          <p:nvPr>
            <p:ph type="title"/>
          </p:nvPr>
        </p:nvSpPr>
        <p:spPr/>
        <p:txBody>
          <a:bodyPr/>
          <a:lstStyle/>
          <a:p>
            <a:r>
              <a:rPr lang="en-US" dirty="0"/>
              <a:t>Functional requirements</a:t>
            </a:r>
            <a:br>
              <a:rPr lang="en-US" dirty="0"/>
            </a:br>
            <a:endParaRPr lang="en-IN" dirty="0"/>
          </a:p>
        </p:txBody>
      </p:sp>
      <p:sp>
        <p:nvSpPr>
          <p:cNvPr id="3" name="Content Placeholder 2">
            <a:extLst>
              <a:ext uri="{FF2B5EF4-FFF2-40B4-BE49-F238E27FC236}">
                <a16:creationId xmlns:a16="http://schemas.microsoft.com/office/drawing/2014/main" id="{DE31F166-C528-4B8F-B2FD-FEDE90BA487A}"/>
              </a:ext>
            </a:extLst>
          </p:cNvPr>
          <p:cNvSpPr>
            <a:spLocks noGrp="1"/>
          </p:cNvSpPr>
          <p:nvPr>
            <p:ph idx="1"/>
          </p:nvPr>
        </p:nvSpPr>
        <p:spPr>
          <a:xfrm>
            <a:off x="1451579" y="2015732"/>
            <a:ext cx="9603275" cy="3870163"/>
          </a:xfrm>
        </p:spPr>
        <p:txBody>
          <a:bodyPr>
            <a:normAutofit/>
          </a:bodyPr>
          <a:lstStyle/>
          <a:p>
            <a:pPr marL="0" indent="0">
              <a:buNone/>
            </a:pPr>
            <a:r>
              <a:rPr lang="en-IN" sz="1800" dirty="0">
                <a:latin typeface="Bookman Old Style" panose="02050604050505020204" pitchFamily="18" charset="0"/>
                <a:ea typeface="Calibri" panose="020F0502020204030204" pitchFamily="34" charset="0"/>
                <a:cs typeface="Times New Roman" panose="02020603050405020304" pitchFamily="18" charset="0"/>
              </a:rPr>
              <a:t> </a:t>
            </a:r>
            <a:r>
              <a:rPr lang="en-IN" dirty="0">
                <a:latin typeface="Bookman Old Style" panose="02050604050505020204" pitchFamily="18" charset="0"/>
                <a:ea typeface="Calibri" panose="020F0502020204030204" pitchFamily="34" charset="0"/>
                <a:cs typeface="Times New Roman" panose="02020603050405020304" pitchFamily="18" charset="0"/>
              </a:rPr>
              <a:t>1) User Authentication</a:t>
            </a:r>
          </a:p>
          <a:p>
            <a:pPr marL="0" indent="0">
              <a:buNone/>
            </a:pPr>
            <a:r>
              <a:rPr lang="en-IN" i="0" dirty="0">
                <a:effectLst/>
                <a:latin typeface="Bookman Old Style" panose="02050604050505020204" pitchFamily="18" charset="0"/>
                <a:ea typeface="Calibri" panose="020F0502020204030204" pitchFamily="34" charset="0"/>
                <a:cs typeface="Times New Roman" panose="02020603050405020304" pitchFamily="18" charset="0"/>
              </a:rPr>
              <a:t> 2) Homepage</a:t>
            </a:r>
          </a:p>
          <a:p>
            <a:pPr marL="0" indent="0">
              <a:buNone/>
            </a:pPr>
            <a:r>
              <a:rPr lang="en-IN" dirty="0">
                <a:latin typeface="Bookman Old Style" panose="02050604050505020204" pitchFamily="18" charset="0"/>
                <a:ea typeface="Calibri" panose="020F0502020204030204" pitchFamily="34" charset="0"/>
                <a:cs typeface="Times New Roman" panose="02020603050405020304" pitchFamily="18" charset="0"/>
              </a:rPr>
              <a:t> 3) Dashboard</a:t>
            </a:r>
          </a:p>
          <a:p>
            <a:pPr marL="0" indent="0">
              <a:buNone/>
            </a:pPr>
            <a:r>
              <a:rPr lang="en-IN" i="0" dirty="0">
                <a:effectLst/>
                <a:latin typeface="Bookman Old Style" panose="02050604050505020204" pitchFamily="18" charset="0"/>
                <a:ea typeface="Calibri" panose="020F0502020204030204" pitchFamily="34" charset="0"/>
                <a:cs typeface="Times New Roman" panose="02020603050405020304" pitchFamily="18" charset="0"/>
              </a:rPr>
              <a:t> 4) Worker/Employee Listings</a:t>
            </a:r>
          </a:p>
          <a:p>
            <a:pPr marL="0" indent="0">
              <a:buNone/>
            </a:pPr>
            <a:r>
              <a:rPr lang="en-IN" dirty="0">
                <a:latin typeface="Bookman Old Style" panose="02050604050505020204" pitchFamily="18" charset="0"/>
                <a:ea typeface="Calibri" panose="020F0502020204030204" pitchFamily="34" charset="0"/>
                <a:cs typeface="Times New Roman" panose="02020603050405020304" pitchFamily="18" charset="0"/>
              </a:rPr>
              <a:t> 5) User Management</a:t>
            </a:r>
          </a:p>
          <a:p>
            <a:pPr marL="0" indent="0">
              <a:buNone/>
            </a:pPr>
            <a:r>
              <a:rPr lang="en-IN" i="0" dirty="0">
                <a:effectLst/>
                <a:latin typeface="Bookman Old Style" panose="02050604050505020204" pitchFamily="18" charset="0"/>
                <a:ea typeface="Calibri" panose="020F0502020204030204" pitchFamily="34" charset="0"/>
                <a:cs typeface="Times New Roman" panose="02020603050405020304" pitchFamily="18" charset="0"/>
              </a:rPr>
              <a:t> 6) Cart Management</a:t>
            </a:r>
          </a:p>
          <a:p>
            <a:pPr marL="0" indent="0">
              <a:buNone/>
            </a:pPr>
            <a:r>
              <a:rPr lang="en-IN" dirty="0">
                <a:latin typeface="Bookman Old Style" panose="02050604050505020204" pitchFamily="18" charset="0"/>
                <a:ea typeface="Calibri" panose="020F0502020204030204" pitchFamily="34" charset="0"/>
                <a:cs typeface="Times New Roman" panose="02020603050405020304" pitchFamily="18" charset="0"/>
              </a:rPr>
              <a:t> 7) Appointment Placement</a:t>
            </a:r>
          </a:p>
          <a:p>
            <a:pPr marL="0" indent="0">
              <a:buNone/>
            </a:pPr>
            <a:r>
              <a:rPr lang="en-IN" i="0" dirty="0">
                <a:effectLst/>
                <a:latin typeface="Bookman Old Style" panose="02050604050505020204" pitchFamily="18" charset="0"/>
                <a:ea typeface="Calibri" panose="020F0502020204030204" pitchFamily="34" charset="0"/>
                <a:cs typeface="Times New Roman" panose="02020603050405020304" pitchFamily="18" charset="0"/>
              </a:rPr>
              <a:t> 8) Admin Panel</a:t>
            </a:r>
          </a:p>
          <a:p>
            <a:endParaRPr lang="en-IN" sz="2400" dirty="0"/>
          </a:p>
        </p:txBody>
      </p:sp>
    </p:spTree>
    <p:extLst>
      <p:ext uri="{BB962C8B-B14F-4D97-AF65-F5344CB8AC3E}">
        <p14:creationId xmlns:p14="http://schemas.microsoft.com/office/powerpoint/2010/main" val="418853034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A8C5-1AA9-46C5-9ABC-98AC7B66AD23}"/>
              </a:ext>
            </a:extLst>
          </p:cNvPr>
          <p:cNvSpPr>
            <a:spLocks noGrp="1"/>
          </p:cNvSpPr>
          <p:nvPr>
            <p:ph type="title"/>
          </p:nvPr>
        </p:nvSpPr>
        <p:spPr/>
        <p:txBody>
          <a:bodyPr/>
          <a:lstStyle/>
          <a:p>
            <a:r>
              <a:rPr lang="en-US" dirty="0"/>
              <a:t>Non-functional requirements</a:t>
            </a:r>
            <a:endParaRPr lang="en-IN" dirty="0"/>
          </a:p>
        </p:txBody>
      </p:sp>
      <p:sp>
        <p:nvSpPr>
          <p:cNvPr id="3" name="Content Placeholder 2">
            <a:extLst>
              <a:ext uri="{FF2B5EF4-FFF2-40B4-BE49-F238E27FC236}">
                <a16:creationId xmlns:a16="http://schemas.microsoft.com/office/drawing/2014/main" id="{FC64B13E-2E20-4592-8F8B-6FA9DC066F09}"/>
              </a:ext>
            </a:extLst>
          </p:cNvPr>
          <p:cNvSpPr>
            <a:spLocks noGrp="1"/>
          </p:cNvSpPr>
          <p:nvPr>
            <p:ph idx="1"/>
          </p:nvPr>
        </p:nvSpPr>
        <p:spPr>
          <a:xfrm>
            <a:off x="1451579" y="1968760"/>
            <a:ext cx="9603275" cy="4170783"/>
          </a:xfrm>
        </p:spPr>
        <p:txBody>
          <a:bodyPr>
            <a:noAutofit/>
          </a:bodyPr>
          <a:lstStyle/>
          <a:p>
            <a:pPr marL="0" indent="0">
              <a:buNone/>
            </a:pPr>
            <a:r>
              <a:rPr lang="en-IN" sz="2400" b="1" dirty="0">
                <a:latin typeface="Bookman Old Style" panose="02050604050505020204" pitchFamily="18" charset="0"/>
                <a:ea typeface="Calibri" panose="020F0502020204030204" pitchFamily="34" charset="0"/>
                <a:cs typeface="Times New Roman" panose="02020603050405020304" pitchFamily="18" charset="0"/>
              </a:rPr>
              <a:t>1) </a:t>
            </a:r>
            <a:r>
              <a:rPr lang="en-IN" sz="2400" b="1" i="0" dirty="0">
                <a:effectLst/>
                <a:latin typeface="Bookman Old Style" panose="02050604050505020204" pitchFamily="18" charset="0"/>
                <a:ea typeface="Calibri" panose="020F0502020204030204" pitchFamily="34" charset="0"/>
                <a:cs typeface="Times New Roman" panose="02020603050405020304" pitchFamily="18" charset="0"/>
              </a:rPr>
              <a:t>Security: </a:t>
            </a:r>
          </a:p>
          <a:p>
            <a:r>
              <a:rPr lang="en-US" sz="2400" dirty="0">
                <a:latin typeface="Bookman Old Style" panose="02050604050505020204" pitchFamily="18" charset="0"/>
                <a:ea typeface="Calibri" panose="020F0502020204030204" pitchFamily="34" charset="0"/>
                <a:cs typeface="Times New Roman" panose="02020603050405020304" pitchFamily="18" charset="0"/>
              </a:rPr>
              <a:t>Implement a secure user authentication system to ensure that only authorized users can access the platform</a:t>
            </a:r>
            <a:endParaRPr lang="en-IN" sz="2400" b="1" dirty="0">
              <a:solidFill>
                <a:srgbClr val="FF0000"/>
              </a:solidFill>
              <a:latin typeface="Bookman Old Style" panose="02050604050505020204" pitchFamily="18" charset="0"/>
              <a:ea typeface="Calibri" panose="020F0502020204030204" pitchFamily="34" charset="0"/>
              <a:cs typeface="Times New Roman" panose="02020603050405020304" pitchFamily="18" charset="0"/>
            </a:endParaRPr>
          </a:p>
          <a:p>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JWT</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authentication and authorization will be implemented for user access control. Passwords are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hashed and stored</a:t>
            </a:r>
            <a:endParaRPr lang="en-IN" sz="2400" b="1"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r>
              <a:rPr lang="en-IN" sz="2400" b="1" dirty="0">
                <a:latin typeface="Bookman Old Style" panose="02050604050505020204" pitchFamily="18" charset="0"/>
                <a:cs typeface="Times New Roman" panose="02020603050405020304" pitchFamily="18" charset="0"/>
              </a:rPr>
              <a:t>2)</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a:t>
            </a:r>
            <a:r>
              <a:rPr lang="en-IN" sz="2400" b="1" i="0" dirty="0">
                <a:effectLst/>
                <a:latin typeface="Bookman Old Style" panose="02050604050505020204" pitchFamily="18" charset="0"/>
                <a:ea typeface="Calibri" panose="020F0502020204030204" pitchFamily="34" charset="0"/>
                <a:cs typeface="Times New Roman" panose="02020603050405020304" pitchFamily="18" charset="0"/>
              </a:rPr>
              <a:t>Performance:</a:t>
            </a:r>
            <a:endParaRPr lang="en-IN" sz="2400" b="1" dirty="0">
              <a:latin typeface="Bookman Old Style" panose="02050604050505020204" pitchFamily="18" charset="0"/>
              <a:cs typeface="Times New Roman" panose="02020603050405020304" pitchFamily="18" charset="0"/>
            </a:endParaRPr>
          </a:p>
          <a:p>
            <a:r>
              <a:rPr lang="en-US" sz="2400" dirty="0">
                <a:latin typeface="Bookman Old Style" panose="02050604050505020204" pitchFamily="18" charset="0"/>
                <a:ea typeface="Calibri" panose="020F0502020204030204" pitchFamily="34" charset="0"/>
                <a:cs typeface="Times New Roman" panose="02020603050405020304" pitchFamily="18" charset="0"/>
              </a:rPr>
              <a:t>The website uses MongoDB to quickly load workers, ensuring speedy access to information for efficient management</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a:t>
            </a:r>
            <a:endParaRPr lang="en-IN" sz="2400" b="1" dirty="0"/>
          </a:p>
        </p:txBody>
      </p:sp>
    </p:spTree>
    <p:extLst>
      <p:ext uri="{BB962C8B-B14F-4D97-AF65-F5344CB8AC3E}">
        <p14:creationId xmlns:p14="http://schemas.microsoft.com/office/powerpoint/2010/main" val="3553548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F336-BD08-4932-8B4F-E9AD97C5055C}"/>
              </a:ext>
            </a:extLst>
          </p:cNvPr>
          <p:cNvSpPr>
            <a:spLocks noGrp="1"/>
          </p:cNvSpPr>
          <p:nvPr>
            <p:ph type="title"/>
          </p:nvPr>
        </p:nvSpPr>
        <p:spPr/>
        <p:txBody>
          <a:bodyPr/>
          <a:lstStyle/>
          <a:p>
            <a:r>
              <a:rPr lang="en-US" dirty="0"/>
              <a:t>Non-functional requirements</a:t>
            </a:r>
            <a:endParaRPr lang="en-IN" dirty="0"/>
          </a:p>
        </p:txBody>
      </p:sp>
      <p:sp>
        <p:nvSpPr>
          <p:cNvPr id="3" name="Content Placeholder 2">
            <a:extLst>
              <a:ext uri="{FF2B5EF4-FFF2-40B4-BE49-F238E27FC236}">
                <a16:creationId xmlns:a16="http://schemas.microsoft.com/office/drawing/2014/main" id="{668F5F31-7B48-4097-95DA-1B9251C93F1D}"/>
              </a:ext>
            </a:extLst>
          </p:cNvPr>
          <p:cNvSpPr>
            <a:spLocks noGrp="1"/>
          </p:cNvSpPr>
          <p:nvPr>
            <p:ph idx="1"/>
          </p:nvPr>
        </p:nvSpPr>
        <p:spPr>
          <a:xfrm>
            <a:off x="1451579" y="2015732"/>
            <a:ext cx="9603275" cy="4037749"/>
          </a:xfrm>
        </p:spPr>
        <p:txBody>
          <a:bodyPr>
            <a:normAutofit/>
          </a:bodyPr>
          <a:lstStyle/>
          <a:p>
            <a:pPr marL="0" indent="0">
              <a:buNone/>
            </a:pPr>
            <a:r>
              <a:rPr lang="en-IN" b="1" i="0" dirty="0">
                <a:effectLst/>
                <a:latin typeface="Bookman Old Style" panose="02050604050505020204" pitchFamily="18" charset="0"/>
                <a:ea typeface="Calibri" panose="020F0502020204030204" pitchFamily="34" charset="0"/>
                <a:cs typeface="Times New Roman" panose="02020603050405020304" pitchFamily="18" charset="0"/>
              </a:rPr>
              <a:t>3) User Flexibility</a:t>
            </a:r>
            <a:r>
              <a:rPr lang="en-US" b="1" i="0" dirty="0">
                <a:effectLst/>
                <a:latin typeface="Bookman Old Style" panose="02050604050505020204" pitchFamily="18" charset="0"/>
                <a:ea typeface="Calibri" panose="020F0502020204030204" pitchFamily="34" charset="0"/>
                <a:cs typeface="Times New Roman" panose="02020603050405020304" pitchFamily="18" charset="0"/>
              </a:rPr>
              <a:t>:</a:t>
            </a:r>
          </a:p>
          <a:p>
            <a:r>
              <a:rPr lang="en-IN" i="0" dirty="0">
                <a:effectLst/>
                <a:latin typeface="Bookman Old Style" panose="02050604050505020204" pitchFamily="18" charset="0"/>
                <a:ea typeface="Calibri" panose="020F0502020204030204" pitchFamily="34" charset="0"/>
                <a:cs typeface="Times New Roman" panose="02020603050405020304" pitchFamily="18" charset="0"/>
              </a:rPr>
              <a:t>The user interface should be </a:t>
            </a:r>
            <a:r>
              <a:rPr lang="en-IN"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intuitive and responsive</a:t>
            </a:r>
            <a:endParaRPr lang="en-US" dirty="0">
              <a:solidFill>
                <a:srgbClr val="FF0000"/>
              </a:solidFill>
              <a:latin typeface="Bookman Old Style" panose="02050604050505020204" pitchFamily="18" charset="0"/>
              <a:ea typeface="Calibri" panose="020F0502020204030204" pitchFamily="34" charset="0"/>
              <a:cs typeface="Times New Roman" panose="02020603050405020304" pitchFamily="18" charset="0"/>
            </a:endParaRPr>
          </a:p>
          <a:p>
            <a:r>
              <a:rPr lang="en-IN"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Filter</a:t>
            </a:r>
            <a:r>
              <a:rPr lang="en-IN" i="0" dirty="0">
                <a:effectLst/>
                <a:latin typeface="Bookman Old Style" panose="02050604050505020204" pitchFamily="18" charset="0"/>
                <a:ea typeface="Calibri" panose="020F0502020204030204" pitchFamily="34" charset="0"/>
                <a:cs typeface="Times New Roman" panose="02020603050405020304" pitchFamily="18" charset="0"/>
              </a:rPr>
              <a:t> options should be user-friendly and easy to apply</a:t>
            </a:r>
            <a:endParaRPr lang="en-US" i="0" dirty="0">
              <a:effectLst/>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endParaRPr lang="en-US" dirty="0">
              <a:solidFill>
                <a:srgbClr val="FF0000"/>
              </a:solidFill>
            </a:endParaRPr>
          </a:p>
          <a:p>
            <a:endParaRPr lang="en-IN" dirty="0"/>
          </a:p>
        </p:txBody>
      </p:sp>
    </p:spTree>
    <p:extLst>
      <p:ext uri="{BB962C8B-B14F-4D97-AF65-F5344CB8AC3E}">
        <p14:creationId xmlns:p14="http://schemas.microsoft.com/office/powerpoint/2010/main" val="35913804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3E6C-9EE8-4537-8111-95199094FE67}"/>
              </a:ext>
            </a:extLst>
          </p:cNvPr>
          <p:cNvSpPr>
            <a:spLocks noGrp="1"/>
          </p:cNvSpPr>
          <p:nvPr>
            <p:ph type="title"/>
          </p:nvPr>
        </p:nvSpPr>
        <p:spPr/>
        <p:txBody>
          <a:bodyPr/>
          <a:lstStyle/>
          <a:p>
            <a:r>
              <a:rPr lang="en-US" dirty="0"/>
              <a:t>Technology stack</a:t>
            </a:r>
            <a:endParaRPr lang="en-IN" dirty="0"/>
          </a:p>
        </p:txBody>
      </p:sp>
      <p:sp>
        <p:nvSpPr>
          <p:cNvPr id="3" name="Content Placeholder 2">
            <a:extLst>
              <a:ext uri="{FF2B5EF4-FFF2-40B4-BE49-F238E27FC236}">
                <a16:creationId xmlns:a16="http://schemas.microsoft.com/office/drawing/2014/main" id="{31814D69-77D0-4979-B5A2-B4581D2CD397}"/>
              </a:ext>
            </a:extLst>
          </p:cNvPr>
          <p:cNvSpPr>
            <a:spLocks noGrp="1"/>
          </p:cNvSpPr>
          <p:nvPr>
            <p:ph idx="1"/>
          </p:nvPr>
        </p:nvSpPr>
        <p:spPr/>
        <p:txBody>
          <a:bodyPr>
            <a:noAutofit/>
          </a:bodyPr>
          <a:lstStyle/>
          <a:p>
            <a:pPr>
              <a:lnSpc>
                <a:spcPct val="107000"/>
              </a:lnSpc>
              <a:spcAft>
                <a:spcPts val="800"/>
              </a:spcAft>
            </a:pPr>
            <a:r>
              <a:rPr lang="en-IN" sz="2400" b="1" i="0" dirty="0">
                <a:effectLst/>
                <a:latin typeface="Bookman Old Style" panose="02050604050505020204" pitchFamily="18" charset="0"/>
                <a:ea typeface="Calibri" panose="020F0502020204030204" pitchFamily="34" charset="0"/>
                <a:cs typeface="Times New Roman" panose="02020603050405020304" pitchFamily="18" charset="0"/>
              </a:rPr>
              <a:t>Frontend:</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React, React Router, Bootstrap</a:t>
            </a:r>
            <a:endParaRPr lang="en-IN" sz="2400" i="1"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400" b="1" i="0" dirty="0">
                <a:effectLst/>
                <a:latin typeface="Bookman Old Style" panose="02050604050505020204" pitchFamily="18" charset="0"/>
                <a:ea typeface="Calibri" panose="020F0502020204030204" pitchFamily="34" charset="0"/>
                <a:cs typeface="Times New Roman" panose="02020603050405020304" pitchFamily="18" charset="0"/>
              </a:rPr>
              <a:t>Backend:</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Node.js, Express.js, MongoDB</a:t>
            </a:r>
            <a:endParaRPr lang="en-IN" sz="2400" i="1"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400" b="1" i="0" dirty="0">
                <a:effectLst/>
                <a:latin typeface="Bookman Old Style" panose="02050604050505020204" pitchFamily="18" charset="0"/>
                <a:ea typeface="Calibri" panose="020F0502020204030204" pitchFamily="34" charset="0"/>
                <a:cs typeface="Times New Roman" panose="02020603050405020304" pitchFamily="18" charset="0"/>
              </a:rPr>
              <a:t>User Authentication:</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JWT (JSON Web Tokens)</a:t>
            </a:r>
            <a:endParaRPr lang="en-IN" sz="2400" i="1"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400" b="1" i="0" dirty="0">
                <a:effectLst/>
                <a:latin typeface="Bookman Old Style" panose="02050604050505020204" pitchFamily="18" charset="0"/>
                <a:ea typeface="Calibri" panose="020F0502020204030204" pitchFamily="34" charset="0"/>
                <a:cs typeface="Times New Roman" panose="02020603050405020304" pitchFamily="18" charset="0"/>
              </a:rPr>
              <a:t>State Management:</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Redux Toolkit</a:t>
            </a:r>
            <a:endParaRPr lang="en-IN" sz="2400" i="1"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400" b="1" i="0" dirty="0">
                <a:effectLst/>
                <a:latin typeface="Bookman Old Style" panose="02050604050505020204" pitchFamily="18" charset="0"/>
                <a:ea typeface="Calibri" panose="020F0502020204030204" pitchFamily="34" charset="0"/>
                <a:cs typeface="Times New Roman" panose="02020603050405020304" pitchFamily="18" charset="0"/>
              </a:rPr>
              <a:t>UI Components:</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React Bootstrap</a:t>
            </a:r>
            <a:endParaRPr lang="en-IN" sz="2400" i="1" dirty="0">
              <a:effectLst/>
              <a:latin typeface="Bookman Old Style" panose="02050604050505020204" pitchFamily="18" charset="0"/>
              <a:ea typeface="Calibri" panose="020F0502020204030204" pitchFamily="34" charset="0"/>
              <a:cs typeface="Times New Roman" panose="02020603050405020304" pitchFamily="18" charset="0"/>
            </a:endParaRPr>
          </a:p>
          <a:p>
            <a:r>
              <a:rPr lang="en-IN" sz="2400" b="1" i="0" dirty="0">
                <a:effectLst/>
                <a:latin typeface="Bookman Old Style" panose="02050604050505020204" pitchFamily="18" charset="0"/>
                <a:ea typeface="Calibri" panose="020F0502020204030204" pitchFamily="34" charset="0"/>
                <a:cs typeface="Times New Roman" panose="02020603050405020304" pitchFamily="18" charset="0"/>
              </a:rPr>
              <a:t>API Communication: </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Axios</a:t>
            </a:r>
            <a:endParaRPr lang="en-IN" sz="2400" dirty="0"/>
          </a:p>
        </p:txBody>
      </p:sp>
    </p:spTree>
    <p:extLst>
      <p:ext uri="{BB962C8B-B14F-4D97-AF65-F5344CB8AC3E}">
        <p14:creationId xmlns:p14="http://schemas.microsoft.com/office/powerpoint/2010/main" val="2893916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211C-98D0-4F97-8331-04E989DE118E}"/>
              </a:ext>
            </a:extLst>
          </p:cNvPr>
          <p:cNvSpPr>
            <a:spLocks noGrp="1"/>
          </p:cNvSpPr>
          <p:nvPr>
            <p:ph type="title"/>
          </p:nvPr>
        </p:nvSpPr>
        <p:spPr/>
        <p:txBody>
          <a:bodyPr/>
          <a:lstStyle/>
          <a:p>
            <a:r>
              <a:rPr lang="en-US" dirty="0"/>
              <a:t>Database tables</a:t>
            </a:r>
            <a:endParaRPr lang="en-IN" dirty="0"/>
          </a:p>
        </p:txBody>
      </p:sp>
      <p:sp>
        <p:nvSpPr>
          <p:cNvPr id="3" name="Content Placeholder 2">
            <a:extLst>
              <a:ext uri="{FF2B5EF4-FFF2-40B4-BE49-F238E27FC236}">
                <a16:creationId xmlns:a16="http://schemas.microsoft.com/office/drawing/2014/main" id="{C69AD969-1F0B-46CB-A13A-951AEA5ECE78}"/>
              </a:ext>
            </a:extLst>
          </p:cNvPr>
          <p:cNvSpPr>
            <a:spLocks noGrp="1"/>
          </p:cNvSpPr>
          <p:nvPr>
            <p:ph idx="1"/>
          </p:nvPr>
        </p:nvSpPr>
        <p:spPr>
          <a:xfrm>
            <a:off x="1451579" y="2015732"/>
            <a:ext cx="9603275" cy="4037749"/>
          </a:xfrm>
        </p:spPr>
        <p:txBody>
          <a:bodyPr>
            <a:noAutofit/>
          </a:bodyPr>
          <a:lstStyle/>
          <a:p>
            <a:pPr>
              <a:lnSpc>
                <a:spcPct val="107000"/>
              </a:lnSpc>
              <a:spcAft>
                <a:spcPts val="800"/>
              </a:spcAft>
            </a:pPr>
            <a:r>
              <a:rPr lang="en-IN" sz="2200" i="0" dirty="0">
                <a:effectLst/>
                <a:latin typeface="Bookman Old Style" panose="02050604050505020204" pitchFamily="18" charset="0"/>
                <a:ea typeface="Calibri" panose="020F0502020204030204" pitchFamily="34" charset="0"/>
                <a:cs typeface="Times New Roman" panose="02020603050405020304" pitchFamily="18" charset="0"/>
              </a:rPr>
              <a:t>Users</a:t>
            </a:r>
            <a:endParaRPr lang="en-IN" sz="2200" i="1"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200" i="0" dirty="0">
                <a:effectLst/>
                <a:latin typeface="Bookman Old Style" panose="02050604050505020204" pitchFamily="18" charset="0"/>
                <a:ea typeface="Calibri" panose="020F0502020204030204" pitchFamily="34" charset="0"/>
                <a:cs typeface="Times New Roman" panose="02020603050405020304" pitchFamily="18" charset="0"/>
              </a:rPr>
              <a:t>Addresses</a:t>
            </a:r>
            <a:endParaRPr lang="en-IN" sz="2200" i="1"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200" i="0" dirty="0">
                <a:effectLst/>
                <a:latin typeface="Bookman Old Style" panose="02050604050505020204" pitchFamily="18" charset="0"/>
                <a:ea typeface="Calibri" panose="020F0502020204030204" pitchFamily="34" charset="0"/>
                <a:cs typeface="Times New Roman" panose="02020603050405020304" pitchFamily="18" charset="0"/>
              </a:rPr>
              <a:t>Categories</a:t>
            </a:r>
            <a:endParaRPr lang="en-IN" sz="2200" i="1"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200" i="0" dirty="0">
                <a:effectLst/>
                <a:latin typeface="Bookman Old Style" panose="02050604050505020204" pitchFamily="18" charset="0"/>
                <a:ea typeface="Calibri" panose="020F0502020204030204" pitchFamily="34" charset="0"/>
                <a:cs typeface="Times New Roman" panose="02020603050405020304" pitchFamily="18" charset="0"/>
              </a:rPr>
              <a:t>Subcategories</a:t>
            </a:r>
            <a:endParaRPr lang="en-IN" sz="2200" i="1"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200" i="0" dirty="0">
                <a:effectLst/>
                <a:latin typeface="Bookman Old Style" panose="02050604050505020204" pitchFamily="18" charset="0"/>
                <a:ea typeface="Calibri" panose="020F0502020204030204" pitchFamily="34" charset="0"/>
                <a:cs typeface="Times New Roman" panose="02020603050405020304" pitchFamily="18" charset="0"/>
              </a:rPr>
              <a:t>Workers</a:t>
            </a:r>
            <a:endParaRPr lang="en-IN" sz="2200" i="1"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200" i="0" dirty="0">
                <a:effectLst/>
                <a:latin typeface="Bookman Old Style" panose="02050604050505020204" pitchFamily="18" charset="0"/>
                <a:ea typeface="Calibri" panose="020F0502020204030204" pitchFamily="34" charset="0"/>
                <a:cs typeface="Times New Roman" panose="02020603050405020304" pitchFamily="18" charset="0"/>
              </a:rPr>
              <a:t>Carts</a:t>
            </a:r>
            <a:endParaRPr lang="en-IN" sz="2200" i="1" dirty="0">
              <a:effectLst/>
              <a:latin typeface="Bookman Old Style" panose="02050604050505020204" pitchFamily="18" charset="0"/>
              <a:ea typeface="Calibri" panose="020F0502020204030204" pitchFamily="34" charset="0"/>
              <a:cs typeface="Times New Roman" panose="02020603050405020304" pitchFamily="18" charset="0"/>
            </a:endParaRPr>
          </a:p>
          <a:p>
            <a:r>
              <a:rPr lang="en-IN" sz="2200" i="0" dirty="0">
                <a:effectLst/>
                <a:latin typeface="Bookman Old Style" panose="02050604050505020204" pitchFamily="18" charset="0"/>
                <a:ea typeface="Calibri" panose="020F0502020204030204" pitchFamily="34" charset="0"/>
                <a:cs typeface="Times New Roman" panose="02020603050405020304" pitchFamily="18" charset="0"/>
              </a:rPr>
              <a:t>Appointments</a:t>
            </a:r>
            <a:endParaRPr lang="en-IN" sz="2200" dirty="0"/>
          </a:p>
        </p:txBody>
      </p:sp>
    </p:spTree>
    <p:extLst>
      <p:ext uri="{BB962C8B-B14F-4D97-AF65-F5344CB8AC3E}">
        <p14:creationId xmlns:p14="http://schemas.microsoft.com/office/powerpoint/2010/main" val="360128152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7857-5071-45AB-8FFA-BAB9502F58A9}"/>
              </a:ext>
            </a:extLst>
          </p:cNvPr>
          <p:cNvSpPr>
            <a:spLocks noGrp="1"/>
          </p:cNvSpPr>
          <p:nvPr>
            <p:ph type="title"/>
          </p:nvPr>
        </p:nvSpPr>
        <p:spPr>
          <a:xfrm>
            <a:off x="677335" y="525624"/>
            <a:ext cx="8596668" cy="1320800"/>
          </a:xfrm>
        </p:spPr>
        <p:txBody>
          <a:bodyPr/>
          <a:lstStyle/>
          <a:p>
            <a:r>
              <a:rPr lang="en-US" dirty="0"/>
              <a:t>Email Notification</a:t>
            </a:r>
            <a:endParaRPr lang="en-IN" dirty="0"/>
          </a:p>
        </p:txBody>
      </p:sp>
      <p:sp>
        <p:nvSpPr>
          <p:cNvPr id="3" name="Content Placeholder 2">
            <a:extLst>
              <a:ext uri="{FF2B5EF4-FFF2-40B4-BE49-F238E27FC236}">
                <a16:creationId xmlns:a16="http://schemas.microsoft.com/office/drawing/2014/main" id="{5046A89B-7AA8-43D3-9EB8-667149325B23}"/>
              </a:ext>
            </a:extLst>
          </p:cNvPr>
          <p:cNvSpPr>
            <a:spLocks noGrp="1"/>
          </p:cNvSpPr>
          <p:nvPr>
            <p:ph idx="1"/>
          </p:nvPr>
        </p:nvSpPr>
        <p:spPr>
          <a:xfrm>
            <a:off x="677335" y="2228294"/>
            <a:ext cx="8923865" cy="3825187"/>
          </a:xfrm>
        </p:spPr>
        <p:txBody>
          <a:bodyPr>
            <a:normAutofit/>
          </a:bodyPr>
          <a:lstStyle/>
          <a:p>
            <a:r>
              <a:rPr lang="en-US" sz="2400" b="1" i="0" dirty="0">
                <a:effectLst/>
                <a:latin typeface="Bookman Old Style" panose="02050604050505020204" pitchFamily="18" charset="0"/>
                <a:ea typeface="Calibri" panose="020F0502020204030204" pitchFamily="34" charset="0"/>
                <a:cs typeface="Times New Roman" panose="02020603050405020304" pitchFamily="18" charset="0"/>
              </a:rPr>
              <a:t>Email Notification:</a:t>
            </a:r>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 </a:t>
            </a:r>
          </a:p>
          <a:p>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Upon user registration and successful login, an email notification is sent via Nodemailer, welcoming the user to the platform.</a:t>
            </a:r>
            <a:endParaRPr lang="en-US" sz="2400" dirty="0">
              <a:latin typeface="Bookman Old Style" panose="02050604050505020204" pitchFamily="18" charset="0"/>
              <a:ea typeface="Calibri" panose="020F0502020204030204" pitchFamily="34" charset="0"/>
              <a:cs typeface="Times New Roman" panose="02020603050405020304" pitchFamily="18" charset="0"/>
            </a:endParaRPr>
          </a:p>
          <a:p>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Integrate an email notification system to send confirmation emails to users after registration and appointment booking using </a:t>
            </a:r>
            <a:r>
              <a:rPr lang="en-US"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node mailer</a:t>
            </a:r>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 ensuring timely communication</a:t>
            </a:r>
            <a:endParaRPr lang="en-IN" sz="2400" dirty="0">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350126557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879678-E1B0-41BD-B0E0-C4A18B3DF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328" y="2127379"/>
            <a:ext cx="9140880" cy="2942366"/>
          </a:xfrm>
          <a:prstGeom prst="rect">
            <a:avLst/>
          </a:prstGeom>
        </p:spPr>
      </p:pic>
    </p:spTree>
    <p:extLst>
      <p:ext uri="{BB962C8B-B14F-4D97-AF65-F5344CB8AC3E}">
        <p14:creationId xmlns:p14="http://schemas.microsoft.com/office/powerpoint/2010/main" val="138287155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7857-5071-45AB-8FFA-BAB9502F58A9}"/>
              </a:ext>
            </a:extLst>
          </p:cNvPr>
          <p:cNvSpPr>
            <a:spLocks noGrp="1"/>
          </p:cNvSpPr>
          <p:nvPr>
            <p:ph type="title"/>
          </p:nvPr>
        </p:nvSpPr>
        <p:spPr>
          <a:xfrm>
            <a:off x="677335" y="525624"/>
            <a:ext cx="8596668" cy="1320800"/>
          </a:xfrm>
        </p:spPr>
        <p:txBody>
          <a:bodyPr/>
          <a:lstStyle/>
          <a:p>
            <a:r>
              <a:rPr lang="en-US" dirty="0"/>
              <a:t>Search Bar</a:t>
            </a:r>
            <a:endParaRPr lang="en-IN" dirty="0"/>
          </a:p>
        </p:txBody>
      </p:sp>
      <p:sp>
        <p:nvSpPr>
          <p:cNvPr id="3" name="Content Placeholder 2">
            <a:extLst>
              <a:ext uri="{FF2B5EF4-FFF2-40B4-BE49-F238E27FC236}">
                <a16:creationId xmlns:a16="http://schemas.microsoft.com/office/drawing/2014/main" id="{5046A89B-7AA8-43D3-9EB8-667149325B23}"/>
              </a:ext>
            </a:extLst>
          </p:cNvPr>
          <p:cNvSpPr>
            <a:spLocks noGrp="1"/>
          </p:cNvSpPr>
          <p:nvPr>
            <p:ph idx="1"/>
          </p:nvPr>
        </p:nvSpPr>
        <p:spPr>
          <a:xfrm>
            <a:off x="677335" y="2228294"/>
            <a:ext cx="8923865" cy="3825187"/>
          </a:xfrm>
        </p:spPr>
        <p:txBody>
          <a:bodyPr>
            <a:normAutofit/>
          </a:bodyPr>
          <a:lstStyle/>
          <a:p>
            <a:r>
              <a:rPr lang="en-US" sz="2400" b="1" dirty="0">
                <a:latin typeface="Bookman Old Style" panose="02050604050505020204" pitchFamily="18" charset="0"/>
                <a:ea typeface="Calibri" panose="020F0502020204030204" pitchFamily="34" charset="0"/>
                <a:cs typeface="Times New Roman" panose="02020603050405020304" pitchFamily="18" charset="0"/>
              </a:rPr>
              <a:t>Search Bar</a:t>
            </a:r>
            <a:r>
              <a:rPr lang="en-US" sz="2400" b="1" i="0" dirty="0">
                <a:effectLst/>
                <a:latin typeface="Bookman Old Style" panose="02050604050505020204" pitchFamily="18" charset="0"/>
                <a:ea typeface="Calibri" panose="020F0502020204030204" pitchFamily="34" charset="0"/>
                <a:cs typeface="Times New Roman" panose="02020603050405020304" pitchFamily="18" charset="0"/>
              </a:rPr>
              <a:t>:</a:t>
            </a:r>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 </a:t>
            </a:r>
          </a:p>
          <a:p>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Implement a search bar feature allowing users to type in the desired worker profession. Upon submission, workers matching the specified profession are filtered, providing users with tailored results. This enhances user experience by facilitating efficient exploration and selection of workers based on their specific needs.</a:t>
            </a:r>
            <a:endParaRPr lang="en-IN" sz="2400" dirty="0">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4714176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D883D7-6B4B-42A4-8802-8DC182274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74" y="0"/>
            <a:ext cx="12244873" cy="6858000"/>
          </a:xfrm>
          <a:prstGeom prst="rect">
            <a:avLst/>
          </a:prstGeom>
        </p:spPr>
      </p:pic>
    </p:spTree>
    <p:extLst>
      <p:ext uri="{BB962C8B-B14F-4D97-AF65-F5344CB8AC3E}">
        <p14:creationId xmlns:p14="http://schemas.microsoft.com/office/powerpoint/2010/main" val="181089974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7857-5071-45AB-8FFA-BAB9502F58A9}"/>
              </a:ext>
            </a:extLst>
          </p:cNvPr>
          <p:cNvSpPr>
            <a:spLocks noGrp="1"/>
          </p:cNvSpPr>
          <p:nvPr>
            <p:ph type="title"/>
          </p:nvPr>
        </p:nvSpPr>
        <p:spPr>
          <a:xfrm>
            <a:off x="677335" y="525624"/>
            <a:ext cx="8596668" cy="1320800"/>
          </a:xfrm>
        </p:spPr>
        <p:txBody>
          <a:bodyPr>
            <a:normAutofit fontScale="90000"/>
          </a:bodyPr>
          <a:lstStyle/>
          <a:p>
            <a:r>
              <a:rPr lang="en-US" dirty="0"/>
              <a:t>Selecting Cities and Filtering Workers</a:t>
            </a:r>
            <a:br>
              <a:rPr lang="en-US" dirty="0"/>
            </a:br>
            <a:br>
              <a:rPr lang="en-US" dirty="0"/>
            </a:br>
            <a:endParaRPr lang="en-IN" dirty="0"/>
          </a:p>
        </p:txBody>
      </p:sp>
      <p:sp>
        <p:nvSpPr>
          <p:cNvPr id="3" name="Content Placeholder 2">
            <a:extLst>
              <a:ext uri="{FF2B5EF4-FFF2-40B4-BE49-F238E27FC236}">
                <a16:creationId xmlns:a16="http://schemas.microsoft.com/office/drawing/2014/main" id="{5046A89B-7AA8-43D3-9EB8-667149325B23}"/>
              </a:ext>
            </a:extLst>
          </p:cNvPr>
          <p:cNvSpPr>
            <a:spLocks noGrp="1"/>
          </p:cNvSpPr>
          <p:nvPr>
            <p:ph idx="1"/>
          </p:nvPr>
        </p:nvSpPr>
        <p:spPr>
          <a:xfrm>
            <a:off x="677335" y="2228294"/>
            <a:ext cx="8923865" cy="3825187"/>
          </a:xfrm>
        </p:spPr>
        <p:txBody>
          <a:bodyPr>
            <a:normAutofit fontScale="92500" lnSpcReduction="20000"/>
          </a:bodyPr>
          <a:lstStyle/>
          <a:p>
            <a:r>
              <a:rPr lang="en-IN" sz="3000" b="1" i="0" dirty="0">
                <a:solidFill>
                  <a:srgbClr val="0D0D0D"/>
                </a:solidFill>
                <a:effectLst/>
                <a:latin typeface="Söhne"/>
              </a:rPr>
              <a:t>Importing Cities</a:t>
            </a:r>
            <a:r>
              <a:rPr lang="en-US" sz="2400" b="1" i="0" dirty="0">
                <a:effectLst/>
                <a:latin typeface="Bookman Old Style" panose="02050604050505020204" pitchFamily="18" charset="0"/>
                <a:ea typeface="Calibri" panose="020F0502020204030204" pitchFamily="34" charset="0"/>
                <a:cs typeface="Times New Roman" panose="02020603050405020304" pitchFamily="18" charset="0"/>
              </a:rPr>
              <a:t>:</a:t>
            </a:r>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 </a:t>
            </a:r>
          </a:p>
          <a:p>
            <a:r>
              <a:rPr lang="en-US" sz="2600" b="0" i="0" dirty="0">
                <a:solidFill>
                  <a:srgbClr val="0D0D0D"/>
                </a:solidFill>
                <a:effectLst/>
                <a:latin typeface="Söhne"/>
              </a:rPr>
              <a:t>Our application begins its journey by incorporating a cities file, which acts as a reservoir of diverse urban destinations. This file encompasses a vast array of cities worldwide, forming the backbone of our platform's geographical data. Through importing this file, users gain access to an extensive selection of cities, each representing a unique cultural, historical, and geographical identity. This resource empowers users to navigate and explore cities of interest seamlessly.. In essence, the cities file serves as a foundational element, enriching our platform's functionality and providing users with a gateway to discover the world's cities.</a:t>
            </a:r>
            <a:endParaRPr lang="en-IN" sz="2600" dirty="0">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40782292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E139A-CBE8-4E90-8482-CF8ABE9CA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69967"/>
          </a:xfrm>
          <a:prstGeom prst="rect">
            <a:avLst/>
          </a:prstGeom>
        </p:spPr>
      </p:pic>
    </p:spTree>
    <p:extLst>
      <p:ext uri="{BB962C8B-B14F-4D97-AF65-F5344CB8AC3E}">
        <p14:creationId xmlns:p14="http://schemas.microsoft.com/office/powerpoint/2010/main" val="26715218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244B-ACB5-4B92-B89A-2F0858B53715}"/>
              </a:ext>
            </a:extLst>
          </p:cNvPr>
          <p:cNvSpPr>
            <a:spLocks noGrp="1"/>
          </p:cNvSpPr>
          <p:nvPr>
            <p:ph type="title"/>
          </p:nvPr>
        </p:nvSpPr>
        <p:spPr/>
        <p:txBody>
          <a:bodyPr/>
          <a:lstStyle/>
          <a:p>
            <a:r>
              <a:rPr lang="en-US" dirty="0"/>
              <a:t>User authentication</a:t>
            </a:r>
            <a:endParaRPr lang="en-IN" dirty="0"/>
          </a:p>
        </p:txBody>
      </p:sp>
      <p:sp>
        <p:nvSpPr>
          <p:cNvPr id="3" name="Content Placeholder 2">
            <a:extLst>
              <a:ext uri="{FF2B5EF4-FFF2-40B4-BE49-F238E27FC236}">
                <a16:creationId xmlns:a16="http://schemas.microsoft.com/office/drawing/2014/main" id="{9C2362D0-EFAF-4D7A-AAB5-5A1B39DEDAC2}"/>
              </a:ext>
            </a:extLst>
          </p:cNvPr>
          <p:cNvSpPr>
            <a:spLocks noGrp="1"/>
          </p:cNvSpPr>
          <p:nvPr>
            <p:ph idx="1"/>
          </p:nvPr>
        </p:nvSpPr>
        <p:spPr>
          <a:xfrm>
            <a:off x="1451579" y="2281561"/>
            <a:ext cx="9603275" cy="3184784"/>
          </a:xfrm>
        </p:spPr>
        <p:txBody>
          <a:bodyPr>
            <a:normAutofit/>
          </a:bodyPr>
          <a:lstStyle/>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Users can register for an account with their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email, password ,username and pincode </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a:t>
            </a:r>
          </a:p>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Registered users can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log in </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to the platform using their credentials</a:t>
            </a:r>
            <a:endParaRPr lang="en-IN" sz="2400" dirty="0">
              <a:latin typeface="Bookman Old Style" panose="02050604050505020204" pitchFamily="18" charset="0"/>
              <a:ea typeface="Calibri" panose="020F0502020204030204" pitchFamily="34" charset="0"/>
              <a:cs typeface="Times New Roman" panose="02020603050405020304" pitchFamily="18" charset="0"/>
            </a:endParaRPr>
          </a:p>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Passwords will be securely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hashed</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and stored in the database</a:t>
            </a:r>
            <a:endParaRPr lang="en-IN" sz="2400" dirty="0"/>
          </a:p>
        </p:txBody>
      </p:sp>
    </p:spTree>
    <p:extLst>
      <p:ext uri="{BB962C8B-B14F-4D97-AF65-F5344CB8AC3E}">
        <p14:creationId xmlns:p14="http://schemas.microsoft.com/office/powerpoint/2010/main" val="268750406"/>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7857-5071-45AB-8FFA-BAB9502F58A9}"/>
              </a:ext>
            </a:extLst>
          </p:cNvPr>
          <p:cNvSpPr>
            <a:spLocks noGrp="1"/>
          </p:cNvSpPr>
          <p:nvPr>
            <p:ph type="title"/>
          </p:nvPr>
        </p:nvSpPr>
        <p:spPr>
          <a:xfrm>
            <a:off x="677335" y="525624"/>
            <a:ext cx="8596668" cy="1320800"/>
          </a:xfrm>
        </p:spPr>
        <p:txBody>
          <a:bodyPr>
            <a:normAutofit fontScale="90000"/>
          </a:bodyPr>
          <a:lstStyle/>
          <a:p>
            <a:r>
              <a:rPr lang="en-US" dirty="0"/>
              <a:t>Selecting Cities and Filtering Workers</a:t>
            </a:r>
            <a:br>
              <a:rPr lang="en-US" dirty="0"/>
            </a:br>
            <a:br>
              <a:rPr lang="en-US" dirty="0"/>
            </a:br>
            <a:endParaRPr lang="en-IN" dirty="0"/>
          </a:p>
        </p:txBody>
      </p:sp>
      <p:sp>
        <p:nvSpPr>
          <p:cNvPr id="3" name="Content Placeholder 2">
            <a:extLst>
              <a:ext uri="{FF2B5EF4-FFF2-40B4-BE49-F238E27FC236}">
                <a16:creationId xmlns:a16="http://schemas.microsoft.com/office/drawing/2014/main" id="{5046A89B-7AA8-43D3-9EB8-667149325B23}"/>
              </a:ext>
            </a:extLst>
          </p:cNvPr>
          <p:cNvSpPr>
            <a:spLocks noGrp="1"/>
          </p:cNvSpPr>
          <p:nvPr>
            <p:ph idx="1"/>
          </p:nvPr>
        </p:nvSpPr>
        <p:spPr>
          <a:xfrm>
            <a:off x="677335" y="2228294"/>
            <a:ext cx="8923865" cy="3825187"/>
          </a:xfrm>
        </p:spPr>
        <p:txBody>
          <a:bodyPr>
            <a:normAutofit/>
          </a:bodyPr>
          <a:lstStyle/>
          <a:p>
            <a:r>
              <a:rPr lang="en-IN" sz="3200" b="1" i="0" dirty="0">
                <a:solidFill>
                  <a:srgbClr val="0D0D0D"/>
                </a:solidFill>
                <a:effectLst/>
                <a:latin typeface="Söhne"/>
              </a:rPr>
              <a:t>Selecting a City</a:t>
            </a:r>
            <a:r>
              <a:rPr lang="en-US" sz="2400" b="1" i="0" dirty="0">
                <a:effectLst/>
                <a:latin typeface="Bookman Old Style" panose="02050604050505020204" pitchFamily="18" charset="0"/>
                <a:ea typeface="Calibri" panose="020F0502020204030204" pitchFamily="34" charset="0"/>
                <a:cs typeface="Times New Roman" panose="02020603050405020304" pitchFamily="18" charset="0"/>
              </a:rPr>
              <a:t>:</a:t>
            </a:r>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 </a:t>
            </a:r>
          </a:p>
          <a:p>
            <a:r>
              <a:rPr lang="en-IN" sz="2400" b="1" i="0" dirty="0">
                <a:solidFill>
                  <a:srgbClr val="0D0D0D"/>
                </a:solidFill>
                <a:effectLst/>
                <a:latin typeface="Söhne"/>
              </a:rPr>
              <a:t>User Interaction</a:t>
            </a:r>
            <a:r>
              <a:rPr lang="en-US" sz="2400" b="1" dirty="0">
                <a:solidFill>
                  <a:srgbClr val="0D0D0D"/>
                </a:solidFill>
                <a:latin typeface="Bookman Old Style" panose="02050604050505020204" pitchFamily="18" charset="0"/>
                <a:cs typeface="Times New Roman" panose="02020603050405020304" pitchFamily="18" charset="0"/>
              </a:rPr>
              <a:t>:</a:t>
            </a:r>
            <a:r>
              <a:rPr lang="en-US" sz="2400" b="0" i="0" dirty="0">
                <a:solidFill>
                  <a:srgbClr val="0D0D0D"/>
                </a:solidFill>
                <a:effectLst/>
                <a:latin typeface="Söhne"/>
              </a:rPr>
              <a:t> Users are presented with a list of cities through a radio button interface. </a:t>
            </a:r>
            <a:r>
              <a:rPr lang="en-US" sz="2200" b="0" i="0" dirty="0">
                <a:solidFill>
                  <a:srgbClr val="0D0D0D"/>
                </a:solidFill>
                <a:effectLst/>
                <a:latin typeface="Söhne"/>
              </a:rPr>
              <a:t>Upon selecting a city, the corresponding action is dispatched through Redux to update the selected city state.</a:t>
            </a:r>
          </a:p>
          <a:p>
            <a:r>
              <a:rPr lang="en-IN" sz="2400" b="1" i="0" dirty="0">
                <a:solidFill>
                  <a:srgbClr val="0D0D0D"/>
                </a:solidFill>
                <a:effectLst/>
                <a:latin typeface="Söhne"/>
              </a:rPr>
              <a:t>Redux Implementation</a:t>
            </a:r>
            <a:r>
              <a:rPr lang="en-US" sz="2200" dirty="0">
                <a:solidFill>
                  <a:srgbClr val="0D0D0D"/>
                </a:solidFill>
                <a:latin typeface="Söhne"/>
              </a:rPr>
              <a:t>: </a:t>
            </a:r>
            <a:r>
              <a:rPr lang="en-US" sz="2400" b="0" i="0" dirty="0">
                <a:solidFill>
                  <a:srgbClr val="0D0D0D"/>
                </a:solidFill>
                <a:effectLst/>
                <a:latin typeface="Söhne"/>
              </a:rPr>
              <a:t>We utilize Redux to manage the application state, ensuring a single source of truth for the selected city. Actions and reducers are defined to handle city selection events and update the state accordingly.</a:t>
            </a:r>
          </a:p>
          <a:p>
            <a:pPr marL="0" indent="0">
              <a:buNone/>
            </a:pPr>
            <a:endParaRPr lang="en-US" sz="2200" b="0" i="0" dirty="0">
              <a:solidFill>
                <a:srgbClr val="0D0D0D"/>
              </a:solidFill>
              <a:effectLst/>
              <a:latin typeface="Söhne"/>
            </a:endParaRPr>
          </a:p>
          <a:p>
            <a:endParaRPr lang="en-US" sz="2400" b="0" i="0" dirty="0">
              <a:solidFill>
                <a:srgbClr val="0D0D0D"/>
              </a:solidFill>
              <a:effectLst/>
              <a:latin typeface="Söhne"/>
            </a:endParaRPr>
          </a:p>
          <a:p>
            <a:endParaRPr lang="en-US" sz="2400" i="0" dirty="0">
              <a:effectLst/>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149271726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E537DB-D324-4AEC-BD88-DFD762C73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3314"/>
          </a:xfrm>
          <a:prstGeom prst="rect">
            <a:avLst/>
          </a:prstGeom>
        </p:spPr>
      </p:pic>
    </p:spTree>
    <p:extLst>
      <p:ext uri="{BB962C8B-B14F-4D97-AF65-F5344CB8AC3E}">
        <p14:creationId xmlns:p14="http://schemas.microsoft.com/office/powerpoint/2010/main" val="384161077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7857-5071-45AB-8FFA-BAB9502F58A9}"/>
              </a:ext>
            </a:extLst>
          </p:cNvPr>
          <p:cNvSpPr>
            <a:spLocks noGrp="1"/>
          </p:cNvSpPr>
          <p:nvPr>
            <p:ph type="title"/>
          </p:nvPr>
        </p:nvSpPr>
        <p:spPr>
          <a:xfrm>
            <a:off x="677335" y="525624"/>
            <a:ext cx="8596668" cy="1320800"/>
          </a:xfrm>
        </p:spPr>
        <p:txBody>
          <a:bodyPr>
            <a:normAutofit fontScale="90000"/>
          </a:bodyPr>
          <a:lstStyle/>
          <a:p>
            <a:r>
              <a:rPr lang="en-US" dirty="0"/>
              <a:t>Selecting Cities and Filtering Workers</a:t>
            </a:r>
            <a:br>
              <a:rPr lang="en-US" dirty="0"/>
            </a:br>
            <a:br>
              <a:rPr lang="en-US" dirty="0"/>
            </a:br>
            <a:endParaRPr lang="en-IN" dirty="0"/>
          </a:p>
        </p:txBody>
      </p:sp>
      <p:sp>
        <p:nvSpPr>
          <p:cNvPr id="3" name="Content Placeholder 2">
            <a:extLst>
              <a:ext uri="{FF2B5EF4-FFF2-40B4-BE49-F238E27FC236}">
                <a16:creationId xmlns:a16="http://schemas.microsoft.com/office/drawing/2014/main" id="{5046A89B-7AA8-43D3-9EB8-667149325B23}"/>
              </a:ext>
            </a:extLst>
          </p:cNvPr>
          <p:cNvSpPr>
            <a:spLocks noGrp="1"/>
          </p:cNvSpPr>
          <p:nvPr>
            <p:ph idx="1"/>
          </p:nvPr>
        </p:nvSpPr>
        <p:spPr>
          <a:xfrm>
            <a:off x="677335" y="2228294"/>
            <a:ext cx="8923865" cy="3825187"/>
          </a:xfrm>
        </p:spPr>
        <p:txBody>
          <a:bodyPr>
            <a:normAutofit fontScale="92500" lnSpcReduction="10000"/>
          </a:bodyPr>
          <a:lstStyle/>
          <a:p>
            <a:r>
              <a:rPr lang="en-IN" sz="3000" b="1" i="0" dirty="0">
                <a:solidFill>
                  <a:srgbClr val="0D0D0D"/>
                </a:solidFill>
                <a:effectLst/>
                <a:latin typeface="Söhne"/>
              </a:rPr>
              <a:t>Search Bar for Cities</a:t>
            </a:r>
            <a:r>
              <a:rPr lang="en-US" sz="2400" b="1" i="0" dirty="0">
                <a:effectLst/>
                <a:latin typeface="Bookman Old Style" panose="02050604050505020204" pitchFamily="18" charset="0"/>
                <a:ea typeface="Calibri" panose="020F0502020204030204" pitchFamily="34" charset="0"/>
                <a:cs typeface="Times New Roman" panose="02020603050405020304" pitchFamily="18" charset="0"/>
              </a:rPr>
              <a:t>:</a:t>
            </a:r>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 </a:t>
            </a:r>
          </a:p>
          <a:p>
            <a:r>
              <a:rPr lang="en-US" sz="2600" b="0" i="0" dirty="0">
                <a:solidFill>
                  <a:srgbClr val="0D0D0D"/>
                </a:solidFill>
                <a:effectLst/>
                <a:latin typeface="Söhne"/>
              </a:rPr>
              <a:t>Our platform integrates a search bar feature, enabling users to swiftly filter through cities. Upon typing, the search bar dynamically updates the displayed options, simplifying the selection process. Complementing this functionality are radio buttons, providing a convenient interface for city selection. These buttons, organized neatly in a table layout, ensure easy navigation and selection. Together, the search bar and radio buttons offer a user-friendly experience, allowing users to efficiently explore and choose from the available cities.</a:t>
            </a:r>
            <a:endParaRPr lang="en-IN" sz="2600" dirty="0">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349447904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22976-F8C6-4B46-B3D5-D62C5931D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22005090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7857-5071-45AB-8FFA-BAB9502F58A9}"/>
              </a:ext>
            </a:extLst>
          </p:cNvPr>
          <p:cNvSpPr>
            <a:spLocks noGrp="1"/>
          </p:cNvSpPr>
          <p:nvPr>
            <p:ph type="title"/>
          </p:nvPr>
        </p:nvSpPr>
        <p:spPr>
          <a:xfrm>
            <a:off x="677335" y="525624"/>
            <a:ext cx="8596668" cy="1320800"/>
          </a:xfrm>
        </p:spPr>
        <p:txBody>
          <a:bodyPr>
            <a:normAutofit fontScale="90000"/>
          </a:bodyPr>
          <a:lstStyle/>
          <a:p>
            <a:r>
              <a:rPr lang="en-US" dirty="0"/>
              <a:t>Selecting Cities and Filtering Workers</a:t>
            </a:r>
            <a:br>
              <a:rPr lang="en-US" dirty="0"/>
            </a:br>
            <a:br>
              <a:rPr lang="en-US" dirty="0"/>
            </a:br>
            <a:endParaRPr lang="en-IN" dirty="0"/>
          </a:p>
        </p:txBody>
      </p:sp>
      <p:sp>
        <p:nvSpPr>
          <p:cNvPr id="3" name="Content Placeholder 2">
            <a:extLst>
              <a:ext uri="{FF2B5EF4-FFF2-40B4-BE49-F238E27FC236}">
                <a16:creationId xmlns:a16="http://schemas.microsoft.com/office/drawing/2014/main" id="{5046A89B-7AA8-43D3-9EB8-667149325B23}"/>
              </a:ext>
            </a:extLst>
          </p:cNvPr>
          <p:cNvSpPr>
            <a:spLocks noGrp="1"/>
          </p:cNvSpPr>
          <p:nvPr>
            <p:ph idx="1"/>
          </p:nvPr>
        </p:nvSpPr>
        <p:spPr>
          <a:xfrm>
            <a:off x="677335" y="2228294"/>
            <a:ext cx="8923865" cy="3825187"/>
          </a:xfrm>
        </p:spPr>
        <p:txBody>
          <a:bodyPr>
            <a:normAutofit/>
          </a:bodyPr>
          <a:lstStyle/>
          <a:p>
            <a:r>
              <a:rPr lang="en-IN" sz="3200" b="1" i="0" dirty="0">
                <a:solidFill>
                  <a:srgbClr val="0D0D0D"/>
                </a:solidFill>
                <a:effectLst/>
                <a:latin typeface="Söhne"/>
              </a:rPr>
              <a:t>Filtering Workers</a:t>
            </a:r>
            <a:r>
              <a:rPr lang="en-US" sz="2400" b="1" i="0" dirty="0">
                <a:effectLst/>
                <a:latin typeface="Bookman Old Style" panose="02050604050505020204" pitchFamily="18" charset="0"/>
                <a:ea typeface="Calibri" panose="020F0502020204030204" pitchFamily="34" charset="0"/>
                <a:cs typeface="Times New Roman" panose="02020603050405020304" pitchFamily="18" charset="0"/>
              </a:rPr>
              <a:t>:</a:t>
            </a:r>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 </a:t>
            </a:r>
          </a:p>
          <a:p>
            <a:r>
              <a:rPr lang="en-IN" sz="2400" b="1" i="0" dirty="0">
                <a:solidFill>
                  <a:srgbClr val="0D0D0D"/>
                </a:solidFill>
                <a:effectLst/>
                <a:latin typeface="Söhne"/>
              </a:rPr>
              <a:t>Displaying Workers</a:t>
            </a:r>
            <a:r>
              <a:rPr lang="en-US" sz="2400" b="1" dirty="0">
                <a:solidFill>
                  <a:srgbClr val="0D0D0D"/>
                </a:solidFill>
                <a:latin typeface="Bookman Old Style" panose="02050604050505020204" pitchFamily="18" charset="0"/>
                <a:cs typeface="Times New Roman" panose="02020603050405020304" pitchFamily="18" charset="0"/>
              </a:rPr>
              <a:t>:</a:t>
            </a:r>
            <a:r>
              <a:rPr lang="en-US" sz="2400" b="0" i="0" dirty="0">
                <a:solidFill>
                  <a:srgbClr val="0D0D0D"/>
                </a:solidFill>
                <a:effectLst/>
                <a:latin typeface="Söhne"/>
              </a:rPr>
              <a:t> Workers' information is retrieved from the backend and displayed based on the selected city. Redux facilitates the retrieval and management of worker data, ensuring efficient state management and seamless updates.</a:t>
            </a:r>
            <a:endParaRPr lang="en-US" sz="2200" b="0" i="0" dirty="0">
              <a:solidFill>
                <a:srgbClr val="0D0D0D"/>
              </a:solidFill>
              <a:effectLst/>
              <a:latin typeface="Söhne"/>
            </a:endParaRPr>
          </a:p>
          <a:p>
            <a:r>
              <a:rPr lang="en-IN" sz="2400" b="1" i="0" dirty="0">
                <a:solidFill>
                  <a:srgbClr val="0D0D0D"/>
                </a:solidFill>
                <a:effectLst/>
                <a:latin typeface="Söhne"/>
              </a:rPr>
              <a:t>Search Bar Functionality</a:t>
            </a:r>
            <a:r>
              <a:rPr lang="en-US" sz="2200" dirty="0">
                <a:solidFill>
                  <a:srgbClr val="0D0D0D"/>
                </a:solidFill>
                <a:latin typeface="Söhne"/>
              </a:rPr>
              <a:t>: </a:t>
            </a:r>
            <a:r>
              <a:rPr lang="en-US" sz="2400" b="0" i="0" dirty="0">
                <a:solidFill>
                  <a:srgbClr val="0D0D0D"/>
                </a:solidFill>
                <a:effectLst/>
                <a:latin typeface="Söhne"/>
              </a:rPr>
              <a:t>A search bar is implemented to enable users to filter workers based on specific criteria. As users type in the search query, the displayed workers dynamically update to match the search criteria.</a:t>
            </a:r>
          </a:p>
          <a:p>
            <a:endParaRPr lang="en-US" sz="2400" b="0" i="0" dirty="0">
              <a:solidFill>
                <a:srgbClr val="0D0D0D"/>
              </a:solidFill>
              <a:effectLst/>
              <a:latin typeface="Söhne"/>
            </a:endParaRPr>
          </a:p>
          <a:p>
            <a:pPr marL="0" indent="0">
              <a:buNone/>
            </a:pPr>
            <a:endParaRPr lang="en-US" sz="2200" b="0" i="0" dirty="0">
              <a:solidFill>
                <a:srgbClr val="0D0D0D"/>
              </a:solidFill>
              <a:effectLst/>
              <a:latin typeface="Söhne"/>
            </a:endParaRPr>
          </a:p>
          <a:p>
            <a:endParaRPr lang="en-US" sz="2400" b="0" i="0" dirty="0">
              <a:solidFill>
                <a:srgbClr val="0D0D0D"/>
              </a:solidFill>
              <a:effectLst/>
              <a:latin typeface="Söhne"/>
            </a:endParaRPr>
          </a:p>
          <a:p>
            <a:endParaRPr lang="en-US" sz="2400" i="0" dirty="0">
              <a:effectLst/>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278673137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7F7AA-D16F-4FBF-A431-F3E5197D6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979989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BC3992-E3D3-4452-A7F4-B7207C2D0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229978416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88FBBF-F1C1-4BDE-90F8-F17D7F913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508217020"/>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7857-5071-45AB-8FFA-BAB9502F58A9}"/>
              </a:ext>
            </a:extLst>
          </p:cNvPr>
          <p:cNvSpPr>
            <a:spLocks noGrp="1"/>
          </p:cNvSpPr>
          <p:nvPr>
            <p:ph type="title"/>
          </p:nvPr>
        </p:nvSpPr>
        <p:spPr>
          <a:xfrm>
            <a:off x="677335" y="525624"/>
            <a:ext cx="8596668" cy="1320800"/>
          </a:xfrm>
        </p:spPr>
        <p:txBody>
          <a:bodyPr>
            <a:normAutofit fontScale="90000"/>
          </a:bodyPr>
          <a:lstStyle/>
          <a:p>
            <a:r>
              <a:rPr lang="en-US" dirty="0"/>
              <a:t>Selecting Cities and Filtering Workers</a:t>
            </a:r>
            <a:br>
              <a:rPr lang="en-US" dirty="0"/>
            </a:br>
            <a:br>
              <a:rPr lang="en-US" dirty="0"/>
            </a:br>
            <a:endParaRPr lang="en-IN" dirty="0"/>
          </a:p>
        </p:txBody>
      </p:sp>
      <p:sp>
        <p:nvSpPr>
          <p:cNvPr id="3" name="Content Placeholder 2">
            <a:extLst>
              <a:ext uri="{FF2B5EF4-FFF2-40B4-BE49-F238E27FC236}">
                <a16:creationId xmlns:a16="http://schemas.microsoft.com/office/drawing/2014/main" id="{5046A89B-7AA8-43D3-9EB8-667149325B23}"/>
              </a:ext>
            </a:extLst>
          </p:cNvPr>
          <p:cNvSpPr>
            <a:spLocks noGrp="1"/>
          </p:cNvSpPr>
          <p:nvPr>
            <p:ph idx="1"/>
          </p:nvPr>
        </p:nvSpPr>
        <p:spPr>
          <a:xfrm>
            <a:off x="677335" y="2228294"/>
            <a:ext cx="8923865" cy="3825187"/>
          </a:xfrm>
        </p:spPr>
        <p:txBody>
          <a:bodyPr>
            <a:normAutofit/>
          </a:bodyPr>
          <a:lstStyle/>
          <a:p>
            <a:r>
              <a:rPr lang="en-IN" sz="3000" b="1" i="0" dirty="0">
                <a:solidFill>
                  <a:srgbClr val="0D0D0D"/>
                </a:solidFill>
                <a:effectLst/>
                <a:latin typeface="Söhne"/>
              </a:rPr>
              <a:t>Select Place</a:t>
            </a:r>
            <a:r>
              <a:rPr lang="en-US" sz="2400" b="1" i="0" dirty="0">
                <a:effectLst/>
                <a:latin typeface="Bookman Old Style" panose="02050604050505020204" pitchFamily="18" charset="0"/>
                <a:ea typeface="Calibri" panose="020F0502020204030204" pitchFamily="34" charset="0"/>
                <a:cs typeface="Times New Roman" panose="02020603050405020304" pitchFamily="18" charset="0"/>
              </a:rPr>
              <a:t>:</a:t>
            </a:r>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 </a:t>
            </a:r>
          </a:p>
          <a:p>
            <a:r>
              <a:rPr lang="en-US" sz="2600" b="0" i="0" dirty="0">
                <a:solidFill>
                  <a:srgbClr val="0D0D0D"/>
                </a:solidFill>
                <a:effectLst/>
                <a:latin typeface="Söhne"/>
              </a:rPr>
              <a:t>Our platform now features a "Select Place" button for browsing in skilled, semi-skilled, and unskilled workers catalogues. Upon selection, users are redirected to the cities selection page, empowering them to refine their search location as needed. This intuitive functionality enables seamless navigation between different regions, ensuring users can explore worker profiles in various areas with ease.</a:t>
            </a:r>
            <a:endParaRPr lang="en-IN" sz="2600" dirty="0">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200986480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054499-AA41-42A7-AEA8-126F70420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9150117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8CC76-EC37-461C-8464-61BBFBDA95F1}"/>
              </a:ext>
            </a:extLst>
          </p:cNvPr>
          <p:cNvSpPr>
            <a:spLocks noGrp="1"/>
          </p:cNvSpPr>
          <p:nvPr>
            <p:ph type="title"/>
          </p:nvPr>
        </p:nvSpPr>
        <p:spPr/>
        <p:txBody>
          <a:bodyPr/>
          <a:lstStyle/>
          <a:p>
            <a:r>
              <a:rPr lang="en-US" dirty="0"/>
              <a:t>Home Page</a:t>
            </a:r>
            <a:endParaRPr lang="en-IN" dirty="0"/>
          </a:p>
        </p:txBody>
      </p:sp>
      <p:sp>
        <p:nvSpPr>
          <p:cNvPr id="3" name="Content Placeholder 2">
            <a:extLst>
              <a:ext uri="{FF2B5EF4-FFF2-40B4-BE49-F238E27FC236}">
                <a16:creationId xmlns:a16="http://schemas.microsoft.com/office/drawing/2014/main" id="{309E672E-E32B-4743-989D-9E0D890FD492}"/>
              </a:ext>
            </a:extLst>
          </p:cNvPr>
          <p:cNvSpPr>
            <a:spLocks noGrp="1"/>
          </p:cNvSpPr>
          <p:nvPr>
            <p:ph idx="1"/>
          </p:nvPr>
        </p:nvSpPr>
        <p:spPr>
          <a:xfrm>
            <a:off x="1451579" y="2015412"/>
            <a:ext cx="9603275" cy="3918857"/>
          </a:xfrm>
        </p:spPr>
        <p:txBody>
          <a:bodyPr>
            <a:noAutofit/>
          </a:bodyPr>
          <a:lstStyle/>
          <a:p>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The homepage will present users with a </a:t>
            </a:r>
            <a:r>
              <a:rPr lang="en-IN" sz="28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login option and a registration option</a:t>
            </a:r>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 for new users</a:t>
            </a:r>
          </a:p>
          <a:p>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After logging in, </a:t>
            </a:r>
            <a:r>
              <a:rPr lang="en-IN" sz="2800" dirty="0">
                <a:latin typeface="Bookman Old Style" panose="02050604050505020204" pitchFamily="18" charset="0"/>
                <a:ea typeface="Calibri" panose="020F0502020204030204" pitchFamily="34" charset="0"/>
                <a:cs typeface="Times New Roman" panose="02020603050405020304" pitchFamily="18" charset="0"/>
              </a:rPr>
              <a:t>users</a:t>
            </a:r>
            <a:r>
              <a:rPr lang="en-IN" sz="2800" i="0" dirty="0">
                <a:effectLst/>
                <a:latin typeface="Bookman Old Style" panose="02050604050505020204" pitchFamily="18" charset="0"/>
                <a:ea typeface="Calibri" panose="020F0502020204030204" pitchFamily="34" charset="0"/>
                <a:cs typeface="Times New Roman" panose="02020603050405020304" pitchFamily="18" charset="0"/>
              </a:rPr>
              <a:t> will be directed to their dashboard.</a:t>
            </a:r>
          </a:p>
          <a:p>
            <a:r>
              <a:rPr lang="en-US" sz="2800" dirty="0">
                <a:latin typeface="Bookman Old Style" panose="02050604050505020204" pitchFamily="18" charset="0"/>
                <a:ea typeface="Calibri" panose="020F0502020204030204" pitchFamily="34" charset="0"/>
                <a:cs typeface="Times New Roman" panose="02020603050405020304" pitchFamily="18" charset="0"/>
              </a:rPr>
              <a:t>R</a:t>
            </a:r>
            <a:r>
              <a:rPr lang="en-US" sz="2800" i="0" dirty="0">
                <a:effectLst/>
                <a:latin typeface="Bookman Old Style" panose="02050604050505020204" pitchFamily="18" charset="0"/>
                <a:ea typeface="Calibri" panose="020F0502020204030204" pitchFamily="34" charset="0"/>
                <a:cs typeface="Times New Roman" panose="02020603050405020304" pitchFamily="18" charset="0"/>
              </a:rPr>
              <a:t>egistration process for workers initiated by the administrator to prevent </a:t>
            </a:r>
            <a:r>
              <a:rPr lang="en-US" sz="28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fake accounts</a:t>
            </a:r>
            <a:r>
              <a:rPr lang="en-US" sz="2800" i="0" dirty="0">
                <a:effectLst/>
                <a:latin typeface="Bookman Old Style" panose="02050604050505020204" pitchFamily="18" charset="0"/>
                <a:ea typeface="Calibri" panose="020F0502020204030204" pitchFamily="34" charset="0"/>
                <a:cs typeface="Times New Roman" panose="02020603050405020304" pitchFamily="18" charset="0"/>
              </a:rPr>
              <a:t> and ensure the authenticity of workers</a:t>
            </a:r>
            <a:endParaRPr lang="en-IN" sz="2800" i="0" dirty="0">
              <a:effectLst/>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DE9AA9B0-34EC-4A5E-AB4E-D6C21F85F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271"/>
            <a:ext cx="12192000" cy="6245729"/>
          </a:xfrm>
          <a:prstGeom prst="rect">
            <a:avLst/>
          </a:prstGeom>
        </p:spPr>
      </p:pic>
    </p:spTree>
    <p:extLst>
      <p:ext uri="{BB962C8B-B14F-4D97-AF65-F5344CB8AC3E}">
        <p14:creationId xmlns:p14="http://schemas.microsoft.com/office/powerpoint/2010/main" val="339934463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E537DB-D324-4AEC-BD88-DFD762C73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3314"/>
          </a:xfrm>
          <a:prstGeom prst="rect">
            <a:avLst/>
          </a:prstGeom>
        </p:spPr>
      </p:pic>
    </p:spTree>
    <p:extLst>
      <p:ext uri="{BB962C8B-B14F-4D97-AF65-F5344CB8AC3E}">
        <p14:creationId xmlns:p14="http://schemas.microsoft.com/office/powerpoint/2010/main" val="40237034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22976-F8C6-4B46-B3D5-D62C5931D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276715806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7857-5071-45AB-8FFA-BAB9502F58A9}"/>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5046A89B-7AA8-43D3-9EB8-667149325B23}"/>
              </a:ext>
            </a:extLst>
          </p:cNvPr>
          <p:cNvSpPr>
            <a:spLocks noGrp="1"/>
          </p:cNvSpPr>
          <p:nvPr>
            <p:ph idx="1"/>
          </p:nvPr>
        </p:nvSpPr>
        <p:spPr>
          <a:xfrm>
            <a:off x="555840" y="2013690"/>
            <a:ext cx="9603275" cy="3825187"/>
          </a:xfrm>
        </p:spPr>
        <p:txBody>
          <a:bodyPr>
            <a:normAutofit/>
          </a:bodyPr>
          <a:lstStyle/>
          <a:p>
            <a:pPr marL="0" indent="0">
              <a:buNone/>
            </a:pPr>
            <a:endParaRPr lang="en-IN" sz="2400" dirty="0">
              <a:latin typeface="Bookman Old Style" panose="02050604050505020204" pitchFamily="18" charset="0"/>
              <a:ea typeface="Calibri" panose="020F0502020204030204" pitchFamily="34" charset="0"/>
              <a:cs typeface="Times New Roman" panose="02020603050405020304" pitchFamily="18" charset="0"/>
            </a:endParaRPr>
          </a:p>
          <a:p>
            <a:r>
              <a:rPr lang="en-US" sz="2400" b="1" i="0" dirty="0">
                <a:effectLst/>
                <a:latin typeface="Bookman Old Style" panose="02050604050505020204" pitchFamily="18" charset="0"/>
                <a:ea typeface="Calibri" panose="020F0502020204030204" pitchFamily="34" charset="0"/>
                <a:cs typeface="Times New Roman" panose="02020603050405020304" pitchFamily="18" charset="0"/>
              </a:rPr>
              <a:t>Payment Method:</a:t>
            </a:r>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 Integrate a secure payment method using </a:t>
            </a:r>
            <a:r>
              <a:rPr lang="en-US"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Razor pay</a:t>
            </a:r>
            <a:r>
              <a:rPr lang="en-US" sz="2400" i="0" dirty="0">
                <a:effectLst/>
                <a:latin typeface="Bookman Old Style" panose="02050604050505020204" pitchFamily="18" charset="0"/>
                <a:ea typeface="Calibri" panose="020F0502020204030204" pitchFamily="34" charset="0"/>
                <a:cs typeface="Times New Roman" panose="02020603050405020304" pitchFamily="18" charset="0"/>
              </a:rPr>
              <a:t>, providing users with a seamless and trusted transaction experience within the Workforce Management System.</a:t>
            </a:r>
            <a:endParaRPr lang="en-IN" sz="2400" dirty="0"/>
          </a:p>
        </p:txBody>
      </p:sp>
    </p:spTree>
    <p:extLst>
      <p:ext uri="{BB962C8B-B14F-4D97-AF65-F5344CB8AC3E}">
        <p14:creationId xmlns:p14="http://schemas.microsoft.com/office/powerpoint/2010/main" val="175333944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A83B-8BA3-4522-86A9-85F17F94481E}"/>
              </a:ext>
            </a:extLst>
          </p:cNvPr>
          <p:cNvSpPr>
            <a:spLocks noGrp="1"/>
          </p:cNvSpPr>
          <p:nvPr>
            <p:ph type="title"/>
          </p:nvPr>
        </p:nvSpPr>
        <p:spPr/>
        <p:txBody>
          <a:bodyPr/>
          <a:lstStyle/>
          <a:p>
            <a:r>
              <a:rPr lang="en-US" dirty="0"/>
              <a:t>.</a:t>
            </a:r>
            <a:endParaRPr lang="en-IN" dirty="0"/>
          </a:p>
        </p:txBody>
      </p:sp>
      <p:sp>
        <p:nvSpPr>
          <p:cNvPr id="3" name="Content Placeholder 2">
            <a:extLst>
              <a:ext uri="{FF2B5EF4-FFF2-40B4-BE49-F238E27FC236}">
                <a16:creationId xmlns:a16="http://schemas.microsoft.com/office/drawing/2014/main" id="{D7BF1B36-2C5C-41F5-92AC-40856E1251B1}"/>
              </a:ext>
            </a:extLst>
          </p:cNvPr>
          <p:cNvSpPr>
            <a:spLocks noGrp="1"/>
          </p:cNvSpPr>
          <p:nvPr>
            <p:ph idx="1"/>
          </p:nvPr>
        </p:nvSpPr>
        <p:spPr>
          <a:xfrm>
            <a:off x="1451579" y="2015731"/>
            <a:ext cx="9603275" cy="4133141"/>
          </a:xfrm>
        </p:spPr>
        <p:txBody>
          <a:bodyPr>
            <a:normAutofit/>
          </a:bodyPr>
          <a:lstStyle/>
          <a:p>
            <a:pPr marL="0" indent="0">
              <a:buNone/>
            </a:pPr>
            <a:r>
              <a:rPr lang="en-US" sz="2800" dirty="0"/>
              <a:t>Developer: </a:t>
            </a:r>
          </a:p>
          <a:p>
            <a:r>
              <a:rPr lang="en-US" dirty="0"/>
              <a:t>Name: Shaik Afzal Basha</a:t>
            </a:r>
          </a:p>
          <a:p>
            <a:r>
              <a:rPr lang="en-US" dirty="0" err="1"/>
              <a:t>Instituion</a:t>
            </a:r>
            <a:r>
              <a:rPr lang="en-US" dirty="0"/>
              <a:t>: NIT Trichy</a:t>
            </a:r>
          </a:p>
          <a:p>
            <a:r>
              <a:rPr lang="en-US" dirty="0"/>
              <a:t>Qualification: </a:t>
            </a:r>
            <a:r>
              <a:rPr lang="en-US" dirty="0" err="1"/>
              <a:t>M.Sc</a:t>
            </a:r>
            <a:r>
              <a:rPr lang="en-US" dirty="0"/>
              <a:t> Computer Science</a:t>
            </a:r>
          </a:p>
          <a:p>
            <a:r>
              <a:rPr lang="en-US" dirty="0"/>
              <a:t>Email1: </a:t>
            </a:r>
            <a:r>
              <a:rPr lang="en-US" dirty="0">
                <a:hlinkClick r:id="rId3"/>
              </a:rPr>
              <a:t>afzal180102@gmail.com</a:t>
            </a:r>
            <a:endParaRPr lang="en-US" dirty="0"/>
          </a:p>
          <a:p>
            <a:r>
              <a:rPr lang="en-US" dirty="0"/>
              <a:t>Email2: </a:t>
            </a:r>
            <a:r>
              <a:rPr lang="en-US" dirty="0">
                <a:hlinkClick r:id="rId4"/>
              </a:rPr>
              <a:t>loyolite182849@gmail.com</a:t>
            </a:r>
            <a:endParaRPr lang="en-US" dirty="0"/>
          </a:p>
          <a:p>
            <a:r>
              <a:rPr lang="en-US" dirty="0"/>
              <a:t>Mobile Number:+91 8885561725</a:t>
            </a:r>
          </a:p>
          <a:p>
            <a:endParaRPr lang="en-US" dirty="0"/>
          </a:p>
        </p:txBody>
      </p:sp>
    </p:spTree>
    <p:extLst>
      <p:ext uri="{BB962C8B-B14F-4D97-AF65-F5344CB8AC3E}">
        <p14:creationId xmlns:p14="http://schemas.microsoft.com/office/powerpoint/2010/main" val="43189528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1AED01-2524-4FE5-93CE-A4B73715650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5471"/>
            <a:ext cx="12191999" cy="6852529"/>
          </a:xfrm>
          <a:prstGeom prst="rect">
            <a:avLst/>
          </a:prstGeom>
        </p:spPr>
      </p:pic>
    </p:spTree>
    <p:extLst>
      <p:ext uri="{BB962C8B-B14F-4D97-AF65-F5344CB8AC3E}">
        <p14:creationId xmlns:p14="http://schemas.microsoft.com/office/powerpoint/2010/main" val="176521455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916743-B64B-4DEB-9F03-4E86373FF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571"/>
            <a:ext cx="12192000" cy="6531429"/>
          </a:xfrm>
          <a:prstGeom prst="rect">
            <a:avLst/>
          </a:prstGeom>
        </p:spPr>
      </p:pic>
    </p:spTree>
    <p:extLst>
      <p:ext uri="{BB962C8B-B14F-4D97-AF65-F5344CB8AC3E}">
        <p14:creationId xmlns:p14="http://schemas.microsoft.com/office/powerpoint/2010/main" val="80383991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281E2-EB1A-4F69-BDED-B7CF76C07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648"/>
            <a:ext cx="12192000" cy="5666704"/>
          </a:xfrm>
          <a:prstGeom prst="rect">
            <a:avLst/>
          </a:prstGeom>
        </p:spPr>
      </p:pic>
    </p:spTree>
    <p:extLst>
      <p:ext uri="{BB962C8B-B14F-4D97-AF65-F5344CB8AC3E}">
        <p14:creationId xmlns:p14="http://schemas.microsoft.com/office/powerpoint/2010/main" val="6938116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F532-0730-4606-9C52-2853F3F7A3C2}"/>
              </a:ext>
            </a:extLst>
          </p:cNvPr>
          <p:cNvSpPr>
            <a:spLocks noGrp="1"/>
          </p:cNvSpPr>
          <p:nvPr>
            <p:ph type="title"/>
          </p:nvPr>
        </p:nvSpPr>
        <p:spPr/>
        <p:txBody>
          <a:bodyPr/>
          <a:lstStyle/>
          <a:p>
            <a:r>
              <a:rPr lang="en-US" dirty="0"/>
              <a:t>DASHBOARD</a:t>
            </a:r>
            <a:endParaRPr lang="en-IN" dirty="0"/>
          </a:p>
        </p:txBody>
      </p:sp>
      <p:sp>
        <p:nvSpPr>
          <p:cNvPr id="3" name="Content Placeholder 2">
            <a:extLst>
              <a:ext uri="{FF2B5EF4-FFF2-40B4-BE49-F238E27FC236}">
                <a16:creationId xmlns:a16="http://schemas.microsoft.com/office/drawing/2014/main" id="{34C5AD26-57CB-4FF7-A081-C299DB507B96}"/>
              </a:ext>
            </a:extLst>
          </p:cNvPr>
          <p:cNvSpPr>
            <a:spLocks noGrp="1"/>
          </p:cNvSpPr>
          <p:nvPr>
            <p:ph idx="1"/>
          </p:nvPr>
        </p:nvSpPr>
        <p:spPr>
          <a:xfrm>
            <a:off x="1451579" y="2361460"/>
            <a:ext cx="9603275" cy="3104886"/>
          </a:xfrm>
        </p:spPr>
        <p:txBody>
          <a:bodyPr>
            <a:normAutofit/>
          </a:bodyPr>
          <a:lstStyle/>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The user dashboard will include a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navigation bar</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and an </a:t>
            </a:r>
            <a:r>
              <a:rPr lang="en-IN" sz="2400" i="0" dirty="0">
                <a:solidFill>
                  <a:srgbClr val="FF0000"/>
                </a:solidFill>
                <a:effectLst/>
                <a:latin typeface="Bookman Old Style" panose="02050604050505020204" pitchFamily="18" charset="0"/>
                <a:ea typeface="Calibri" panose="020F0502020204030204" pitchFamily="34" charset="0"/>
                <a:cs typeface="Times New Roman" panose="02020603050405020304" pitchFamily="18" charset="0"/>
              </a:rPr>
              <a:t>off canvas</a:t>
            </a:r>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 for filtering workers.</a:t>
            </a:r>
            <a:endParaRPr lang="en-IN" sz="2400" dirty="0">
              <a:latin typeface="Bookman Old Style" panose="02050604050505020204" pitchFamily="18" charset="0"/>
              <a:ea typeface="Calibri" panose="020F0502020204030204" pitchFamily="34" charset="0"/>
              <a:cs typeface="Times New Roman" panose="02020603050405020304" pitchFamily="18" charset="0"/>
            </a:endParaRPr>
          </a:p>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The navigation bar will offer links to different worker categories and user-specific options</a:t>
            </a:r>
          </a:p>
          <a:p>
            <a:r>
              <a:rPr lang="en-IN" sz="2400" i="0" dirty="0">
                <a:effectLst/>
                <a:latin typeface="Bookman Old Style" panose="02050604050505020204" pitchFamily="18" charset="0"/>
                <a:ea typeface="Calibri" panose="020F0502020204030204" pitchFamily="34" charset="0"/>
                <a:cs typeface="Times New Roman" panose="02020603050405020304" pitchFamily="18" charset="0"/>
              </a:rPr>
              <a:t>The off canvas will allow users to filter subcategories based on their requirement and apply filters</a:t>
            </a:r>
            <a:endParaRPr lang="en-IN" sz="2400" dirty="0"/>
          </a:p>
        </p:txBody>
      </p:sp>
    </p:spTree>
    <p:extLst>
      <p:ext uri="{BB962C8B-B14F-4D97-AF65-F5344CB8AC3E}">
        <p14:creationId xmlns:p14="http://schemas.microsoft.com/office/powerpoint/2010/main" val="342396228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475FAA-23B8-4F0F-9D9E-A8FE66C37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9283"/>
            <a:ext cx="12192000" cy="5659433"/>
          </a:xfrm>
          <a:prstGeom prst="rect">
            <a:avLst/>
          </a:prstGeom>
        </p:spPr>
      </p:pic>
    </p:spTree>
    <p:extLst>
      <p:ext uri="{BB962C8B-B14F-4D97-AF65-F5344CB8AC3E}">
        <p14:creationId xmlns:p14="http://schemas.microsoft.com/office/powerpoint/2010/main" val="1254511677"/>
      </p:ext>
    </p:extLst>
  </p:cSld>
  <p:clrMapOvr>
    <a:masterClrMapping/>
  </p:clrMapOvr>
  <p:transition spd="slow">
    <p:wip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481</TotalTime>
  <Words>1257</Words>
  <Application>Microsoft Office PowerPoint</Application>
  <PresentationFormat>Widescreen</PresentationFormat>
  <Paragraphs>119</Paragraphs>
  <Slides>54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Bookman Old Style</vt:lpstr>
      <vt:lpstr>Calibri</vt:lpstr>
      <vt:lpstr>Söhne</vt:lpstr>
      <vt:lpstr>Trebuchet MS</vt:lpstr>
      <vt:lpstr>Wingdings 3</vt:lpstr>
      <vt:lpstr>Facet</vt:lpstr>
      <vt:lpstr>Work Force management system</vt:lpstr>
      <vt:lpstr>Problem statement</vt:lpstr>
      <vt:lpstr>Functional requirements </vt:lpstr>
      <vt:lpstr>User authentication</vt:lpstr>
      <vt:lpstr>Home Page</vt:lpstr>
      <vt:lpstr>PowerPoint Presentation</vt:lpstr>
      <vt:lpstr>PowerPoint Presentation</vt:lpstr>
      <vt:lpstr>DASHBOARD</vt:lpstr>
      <vt:lpstr>PowerPoint Presentation</vt:lpstr>
      <vt:lpstr>Worker listings</vt:lpstr>
      <vt:lpstr>PowerPoint Presentation</vt:lpstr>
      <vt:lpstr>PowerPoint Presentation</vt:lpstr>
      <vt:lpstr>PowerPoint Presentation</vt:lpstr>
      <vt:lpstr>PowerPoint Presentation</vt:lpstr>
      <vt:lpstr>PowerPoint Presentation</vt:lpstr>
      <vt:lpstr>User management</vt:lpstr>
      <vt:lpstr>PowerPoint Presentation</vt:lpstr>
      <vt:lpstr>Cart management</vt:lpstr>
      <vt:lpstr>PowerPoint Presentation</vt:lpstr>
      <vt:lpstr>Appointment placement</vt:lpstr>
      <vt:lpstr>PowerPoint Presentation</vt:lpstr>
      <vt:lpstr>PowerPoint Presentation</vt:lpstr>
      <vt:lpstr>PowerPoint Presentation</vt:lpstr>
      <vt:lpstr>Admin panel</vt:lpstr>
      <vt:lpstr>PowerPoint Presentation</vt:lpstr>
      <vt:lpstr>PowerPoint Presentation</vt:lpstr>
      <vt:lpstr>PowerPoint Presentation</vt:lpstr>
      <vt:lpstr>PowerPoint Presentation</vt:lpstr>
      <vt:lpstr>PowerPoint Presentation</vt:lpstr>
      <vt:lpstr>Non-functional requirements</vt:lpstr>
      <vt:lpstr>Non-functional requirements</vt:lpstr>
      <vt:lpstr>Technology stack</vt:lpstr>
      <vt:lpstr>Database tables</vt:lpstr>
      <vt:lpstr>Email Notification</vt:lpstr>
      <vt:lpstr>PowerPoint Presentation</vt:lpstr>
      <vt:lpstr>Search Bar</vt:lpstr>
      <vt:lpstr>PowerPoint Presentation</vt:lpstr>
      <vt:lpstr>Selecting Cities and Filtering Workers  </vt:lpstr>
      <vt:lpstr>PowerPoint Presentation</vt:lpstr>
      <vt:lpstr>Selecting Cities and Filtering Workers  </vt:lpstr>
      <vt:lpstr>PowerPoint Presentation</vt:lpstr>
      <vt:lpstr>Selecting Cities and Filtering Workers  </vt:lpstr>
      <vt:lpstr>PowerPoint Presentation</vt:lpstr>
      <vt:lpstr>Selecting Cities and Filtering Workers  </vt:lpstr>
      <vt:lpstr>PowerPoint Presentation</vt:lpstr>
      <vt:lpstr>PowerPoint Presentation</vt:lpstr>
      <vt:lpstr>PowerPoint Presentation</vt:lpstr>
      <vt:lpstr>Selecting Cities and Filtering Workers  </vt:lpstr>
      <vt:lpstr>PowerPoint Presentation</vt:lpstr>
      <vt:lpstr>PowerPoint Presentation</vt:lpstr>
      <vt:lpstr>PowerPoint Presentation</vt:lpstr>
      <vt:lpstr>Future work</vt:lpstr>
      <vt:lpst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dc:title>
  <dc:creator>SHAIK AFZAL BASHA</dc:creator>
  <cp:lastModifiedBy>SHAIK AFZAL BASHA</cp:lastModifiedBy>
  <cp:revision>38</cp:revision>
  <dcterms:created xsi:type="dcterms:W3CDTF">2023-09-06T16:01:07Z</dcterms:created>
  <dcterms:modified xsi:type="dcterms:W3CDTF">2025-04-20T10:45:16Z</dcterms:modified>
</cp:coreProperties>
</file>